
<file path=[Content_Types].xml><?xml version="1.0" encoding="utf-8"?>
<Types xmlns="http://schemas.openxmlformats.org/package/2006/content-types">
  <Default Extension="fntdata" ContentType="application/x-fontdata"/>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7"/>
  </p:notesMasterIdLst>
  <p:handoutMasterIdLst>
    <p:handoutMasterId r:id="rId18"/>
  </p:handoutMasterIdLst>
  <p:sldIdLst>
    <p:sldId id="256" r:id="rId2"/>
    <p:sldId id="259" r:id="rId3"/>
    <p:sldId id="303" r:id="rId4"/>
    <p:sldId id="308" r:id="rId5"/>
    <p:sldId id="306" r:id="rId6"/>
    <p:sldId id="263" r:id="rId7"/>
    <p:sldId id="304" r:id="rId8"/>
    <p:sldId id="307" r:id="rId9"/>
    <p:sldId id="265" r:id="rId10"/>
    <p:sldId id="266" r:id="rId11"/>
    <p:sldId id="257" r:id="rId12"/>
    <p:sldId id="285" r:id="rId13"/>
    <p:sldId id="305" r:id="rId14"/>
    <p:sldId id="309" r:id="rId15"/>
    <p:sldId id="310" r:id="rId16"/>
  </p:sldIdLst>
  <p:sldSz cx="9144000" cy="5143500" type="screen16x9"/>
  <p:notesSz cx="6858000" cy="9144000"/>
  <p:embeddedFontLst>
    <p:embeddedFont>
      <p:font typeface="Arvo" panose="02000000000000000000" pitchFamily="2" charset="77"/>
      <p:regular r:id="rId19"/>
      <p:bold r:id="rId20"/>
      <p:italic r:id="rId21"/>
      <p:boldItalic r:id="rId22"/>
    </p:embeddedFont>
    <p:embeddedFont>
      <p:font typeface="Baruta Black" panose="020F0902020206020304" pitchFamily="34" charset="77"/>
      <p:bold r:id="rId23"/>
    </p:embeddedFont>
    <p:embeddedFont>
      <p:font typeface="Bodoni" pitchFamily="2" charset="0"/>
      <p:regular r:id="rId24"/>
      <p:bold r:id="rId25"/>
      <p:italic r:id="rId26"/>
      <p:boldItalic r:id="rId27"/>
    </p:embeddedFont>
    <p:embeddedFont>
      <p:font typeface="Ubuntu" panose="020B0504030602030204" pitchFamily="34" charset="0"/>
      <p:regular r:id="rId28"/>
      <p:bold r:id="rId29"/>
      <p:italic r:id="rId30"/>
      <p:boldItalic r:id="rId31"/>
    </p:embeddedFont>
    <p:embeddedFont>
      <p:font typeface="Ubuntu Light" panose="020B030403060203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C8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32BD71-CB34-451C-8C03-3342587EC693}">
  <a:tblStyle styleId="{1332BD71-CB34-451C-8C03-3342587EC69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96"/>
    <p:restoredTop sz="69723"/>
  </p:normalViewPr>
  <p:slideViewPr>
    <p:cSldViewPr snapToGrid="0">
      <p:cViewPr varScale="1">
        <p:scale>
          <a:sx n="101" d="100"/>
          <a:sy n="101" d="100"/>
        </p:scale>
        <p:origin x="2344" y="192"/>
      </p:cViewPr>
      <p:guideLst>
        <p:guide orient="horz"/>
        <p:guide orient="horz" pos="3053"/>
        <p:guide orient="horz" pos="2871"/>
        <p:guide pos="2880"/>
      </p:guideLst>
    </p:cSldViewPr>
  </p:slideViewPr>
  <p:notesTextViewPr>
    <p:cViewPr>
      <p:scale>
        <a:sx n="1" d="1"/>
        <a:sy n="1" d="1"/>
      </p:scale>
      <p:origin x="0" y="0"/>
    </p:cViewPr>
  </p:notesTextViewPr>
  <p:notesViewPr>
    <p:cSldViewPr snapToGrid="0">
      <p:cViewPr varScale="1">
        <p:scale>
          <a:sx n="85" d="100"/>
          <a:sy n="85" d="100"/>
        </p:scale>
        <p:origin x="272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handoutMaster" Target="handoutMasters/handoutMaster1.xml"/><Relationship Id="rId26" Type="http://schemas.openxmlformats.org/officeDocument/2006/relationships/font" Target="fonts/font8.fntdata"/><Relationship Id="rId39" Type="http://schemas.openxmlformats.org/officeDocument/2006/relationships/tableStyles" Target="tableStyles.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96F6BF-4F50-0C41-8526-9A6B3E9548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940FB10-6CD6-8545-8329-BB4D30BF91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57D5AB-6066-9348-803A-28574B4BAAA4}" type="datetimeFigureOut">
              <a:rPr lang="en-US" smtClean="0"/>
              <a:t>5/9/19</a:t>
            </a:fld>
            <a:endParaRPr lang="en-US"/>
          </a:p>
        </p:txBody>
      </p:sp>
      <p:sp>
        <p:nvSpPr>
          <p:cNvPr id="4" name="Footer Placeholder 3">
            <a:extLst>
              <a:ext uri="{FF2B5EF4-FFF2-40B4-BE49-F238E27FC236}">
                <a16:creationId xmlns:a16="http://schemas.microsoft.com/office/drawing/2014/main" id="{16D569B7-3F48-5E48-A51E-801222695B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A4329D0-D03C-CD49-9AFC-85A14832EA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29F537-5CE0-7041-9529-802D8686A2AE}" type="slidenum">
              <a:rPr lang="en-US" smtClean="0"/>
              <a:t>‹#›</a:t>
            </a:fld>
            <a:endParaRPr lang="en-US"/>
          </a:p>
        </p:txBody>
      </p:sp>
    </p:spTree>
    <p:extLst>
      <p:ext uri="{BB962C8B-B14F-4D97-AF65-F5344CB8AC3E}">
        <p14:creationId xmlns:p14="http://schemas.microsoft.com/office/powerpoint/2010/main" val="2536745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Gradient_boosti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42eb61d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442eb61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afternoon, I’m Natasha and today we’re going to talk about Kickstarter and what factors affect the success of a campaign.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42eb61d9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42eb61d9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Based on the findings of this analysis, creators are recommended to set a low, achievable goal which will satisfy their requirements,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 stretch their campaign past 30 days, and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consider the category of their project carefully.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42eb61d9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42eb61d9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Going forward, I’d like to develop an </a:t>
            </a:r>
            <a:r>
              <a:rPr lang="en-US" dirty="0" err="1"/>
              <a:t>Xgboost</a:t>
            </a:r>
            <a:r>
              <a:rPr lang="en-US" dirty="0"/>
              <a:t> Heroku app and increase the functionality and visual appeal,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look into how much the successful campaigns raise and if setting stretch goals is beneficial,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dive into the ongoing challenge of campaign fulfillment and how it can be improved.</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442eb61d9d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442eb61d9d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1" i="0" u="none" strike="noStrike" cap="none" dirty="0">
                <a:solidFill>
                  <a:srgbClr val="000000"/>
                </a:solidFill>
                <a:effectLst/>
                <a:latin typeface="Arial"/>
                <a:ea typeface="Arial"/>
                <a:cs typeface="Arial"/>
                <a:sym typeface="Arial"/>
              </a:rPr>
              <a:t>XGBoost</a:t>
            </a:r>
            <a:r>
              <a:rPr lang="en-US" sz="1100" b="0" i="0" u="none" strike="noStrike" cap="none" dirty="0">
                <a:solidFill>
                  <a:srgbClr val="000000"/>
                </a:solidFill>
                <a:effectLst/>
                <a:latin typeface="Arial"/>
                <a:ea typeface="Arial"/>
                <a:cs typeface="Arial"/>
                <a:sym typeface="Arial"/>
              </a:rPr>
              <a:t> is an optimized distributed gradient boosting library designed to be highly </a:t>
            </a:r>
            <a:r>
              <a:rPr lang="en-US" sz="1100" b="1" i="0" u="none" strike="noStrike" cap="none" dirty="0">
                <a:solidFill>
                  <a:srgbClr val="000000"/>
                </a:solidFill>
                <a:effectLst/>
                <a:latin typeface="Arial"/>
                <a:ea typeface="Arial"/>
                <a:cs typeface="Arial"/>
                <a:sym typeface="Arial"/>
              </a:rPr>
              <a:t>efficient</a:t>
            </a:r>
            <a:r>
              <a:rPr lang="en-US" sz="1100" b="0" i="0" u="none" strike="noStrike" cap="none" dirty="0">
                <a:solidFill>
                  <a:srgbClr val="000000"/>
                </a:solidFill>
                <a:effectLst/>
                <a:latin typeface="Arial"/>
                <a:ea typeface="Arial"/>
                <a:cs typeface="Arial"/>
                <a:sym typeface="Arial"/>
              </a:rPr>
              <a:t>, </a:t>
            </a:r>
            <a:r>
              <a:rPr lang="en-US" sz="1100" b="1" i="0" u="none" strike="noStrike" cap="none" dirty="0">
                <a:solidFill>
                  <a:srgbClr val="000000"/>
                </a:solidFill>
                <a:effectLst/>
                <a:latin typeface="Arial"/>
                <a:ea typeface="Arial"/>
                <a:cs typeface="Arial"/>
                <a:sym typeface="Arial"/>
              </a:rPr>
              <a:t>flexible</a:t>
            </a:r>
            <a:r>
              <a:rPr lang="en-US" sz="1100" b="0" i="0" u="none" strike="noStrike" cap="none" dirty="0">
                <a:solidFill>
                  <a:srgbClr val="000000"/>
                </a:solidFill>
                <a:effectLst/>
                <a:latin typeface="Arial"/>
                <a:ea typeface="Arial"/>
                <a:cs typeface="Arial"/>
                <a:sym typeface="Arial"/>
              </a:rPr>
              <a:t> and </a:t>
            </a:r>
            <a:r>
              <a:rPr lang="en-US" sz="1100" b="1" i="0" u="none" strike="noStrike" cap="none" dirty="0">
                <a:solidFill>
                  <a:srgbClr val="000000"/>
                </a:solidFill>
                <a:effectLst/>
                <a:latin typeface="Arial"/>
                <a:ea typeface="Arial"/>
                <a:cs typeface="Arial"/>
                <a:sym typeface="Arial"/>
              </a:rPr>
              <a:t>portable</a:t>
            </a:r>
            <a:r>
              <a:rPr lang="en-US" sz="1100" b="0" i="0" u="none" strike="noStrike" cap="none" dirty="0">
                <a:solidFill>
                  <a:srgbClr val="000000"/>
                </a:solidFill>
                <a:effectLst/>
                <a:latin typeface="Arial"/>
                <a:ea typeface="Arial"/>
                <a:cs typeface="Arial"/>
                <a:sym typeface="Arial"/>
              </a:rPr>
              <a:t>. It implements machine learning algorithms under the </a:t>
            </a:r>
            <a:r>
              <a:rPr lang="en-US" sz="1100" b="0" i="0" u="none" strike="noStrike" cap="none" dirty="0">
                <a:solidFill>
                  <a:srgbClr val="000000"/>
                </a:solidFill>
                <a:effectLst/>
                <a:latin typeface="Arial"/>
                <a:ea typeface="Arial"/>
                <a:cs typeface="Arial"/>
                <a:sym typeface="Arial"/>
                <a:hlinkClick r:id="rId3"/>
              </a:rPr>
              <a:t>Gradient Boosting</a:t>
            </a:r>
            <a:r>
              <a:rPr lang="en-US" sz="1100" b="0" i="0" u="none" strike="noStrike" cap="none" dirty="0">
                <a:solidFill>
                  <a:srgbClr val="000000"/>
                </a:solidFill>
                <a:effectLst/>
                <a:latin typeface="Arial"/>
                <a:ea typeface="Arial"/>
                <a:cs typeface="Arial"/>
                <a:sym typeface="Arial"/>
              </a:rPr>
              <a:t> framework. XGBoost provides a parallel tree boosting (also known as GBDT, GBM) that solve many data science problems in a fast and accurate way. The same code runs on major distributed environment (Hadoop, SGE, MPI) and can solve problems beyond billions of examples.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442eb61d9d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442eb61d9d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began by organizing the campaign data and extracting the features discussed in the previous slide. After analyzing the data using 8 different classification algorithms, I used the overall quality metric of an area under the curve, and then finetuned the top performing models by using the grid search. The top model was then evaluated on the test data. Finally I made a Flask app to demo the model.</a:t>
            </a:r>
            <a:endParaRPr dirty="0"/>
          </a:p>
        </p:txBody>
      </p:sp>
    </p:spTree>
    <p:extLst>
      <p:ext uri="{BB962C8B-B14F-4D97-AF65-F5344CB8AC3E}">
        <p14:creationId xmlns:p14="http://schemas.microsoft.com/office/powerpoint/2010/main" val="196695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442eb61d9d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442eb61d9d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begin by examining how Kickstarter works.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campaigns are based on all or nothing funding model, which means that if the campaign fails, no money changes hands.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cost of failure lies heavier on the creators.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While it is also important for the backers to pick a successful campaign, and not miss out, I’m going to lean into the needs of the creators for the purposes of this analysis, to help Kickstarter attract more  of them and grow the platform.</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442eb61d9d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442eb61d9d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 for this analysis came from a web scraping site which compiles Kickstarter data on an ongoing basis, and I examined the period covering April 2018 through March 2019</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type of information used was the data available when the campaign is launched.</a:t>
            </a:r>
            <a:endParaRPr dirty="0"/>
          </a:p>
        </p:txBody>
      </p:sp>
    </p:spTree>
    <p:extLst>
      <p:ext uri="{BB962C8B-B14F-4D97-AF65-F5344CB8AC3E}">
        <p14:creationId xmlns:p14="http://schemas.microsoft.com/office/powerpoint/2010/main" val="476955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42eb61d9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42eb61d9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Overall, Kickstarter campaigns span 15 categories ranging from art and crafts to technology, film and video.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Slightly more than half of campaigns within my dataset were successful, so the classes were fairly well balanced. </a:t>
            </a:r>
            <a:endParaRPr dirty="0"/>
          </a:p>
        </p:txBody>
      </p:sp>
    </p:spTree>
    <p:extLst>
      <p:ext uri="{BB962C8B-B14F-4D97-AF65-F5344CB8AC3E}">
        <p14:creationId xmlns:p14="http://schemas.microsoft.com/office/powerpoint/2010/main" val="1783959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a result of the initial evaluation of several classification algorithms, and based on the ROC curve performance as my main evaluation metric,  XGBoost and Logistic Regression were the top performers.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Double checking the precision metric for the SUCCESS class of the campaign, to make sure we are not predicting too many successes which would turn out to be failures, the overall top performer is XGBoost.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While SVM performed slightly better on precision, its overall lower performance and excessive run times made it a less desirable candidate for production.</a:t>
            </a:r>
            <a:endParaRPr dirty="0"/>
          </a:p>
        </p:txBody>
      </p:sp>
    </p:spTree>
    <p:extLst>
      <p:ext uri="{BB962C8B-B14F-4D97-AF65-F5344CB8AC3E}">
        <p14:creationId xmlns:p14="http://schemas.microsoft.com/office/powerpoint/2010/main" val="797327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42eb61d9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42eb61d9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running the , XGBoost, on the test data, it performed consistently, which means there was no overfitting or underfitting in the data. The precision score for the success class increased slightly.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42eb61d9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42eb61d9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Now let’s talk about what makes a successful campaign. </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Using a metric called the SHAP values, we can examine which attributes have higher importance for campaign success. </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color indicates the magnitude of the feature, The direction indicates positive or negative impact on the model outcome. The splotchy appearance comes from many data points clustered together at those areas. For example, Having a small goal has positively affected many campaigns, and having large goals has been detrimental to a smaller proportion of campaigns.  </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categories are being compared to art so we can conclude that design and games are getting higher traction than art while journalism and crafts appear to be negatively affecting the campaign’s odds of success.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Shapley value is the average contribution of a feature value to the prediction in different coalitions.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summary, Shapley values calculate the importance of a feature by comparing what a model predicts with and without the feature. However, since the order in which a model sees features can affect its predictions, this is done in every possible order, so that the features are fairly compared.</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To get an overview of which features are most important for a model we can plot the SHAP values of every feature for every sample. The plot below sorts features by the sum of SHAP value magnitudes over all samples, and uses SHAP values to show the distribution of the impacts each feature has on the model output. The color represents the feature value (red high, blue low). This reveals for example that a high LSTAT (% lower status of the population) lowers the predicted home price.</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r>
              <a:rPr lang="en-US" sz="1100" b="1" i="0" u="none" strike="noStrike" cap="none" dirty="0">
                <a:solidFill>
                  <a:srgbClr val="000000"/>
                </a:solidFill>
                <a:effectLst/>
                <a:latin typeface="Arial"/>
                <a:ea typeface="Arial"/>
                <a:cs typeface="Arial"/>
                <a:sym typeface="Arial"/>
              </a:rPr>
              <a:t>Summarize the impact of all features over the entire dataset</a:t>
            </a:r>
          </a:p>
          <a:p>
            <a:r>
              <a:rPr lang="en-US" sz="1100" b="0" i="0" u="none" strike="noStrike" cap="none" dirty="0">
                <a:solidFill>
                  <a:srgbClr val="000000"/>
                </a:solidFill>
                <a:effectLst/>
                <a:latin typeface="Arial"/>
                <a:ea typeface="Arial"/>
                <a:cs typeface="Arial"/>
                <a:sym typeface="Arial"/>
              </a:rPr>
              <a:t>A SHAP value for a feature of a specific prediction represents how much the model prediction changes when we observe that feature. In the summary plot below we plot all the SHAP values for a single feature (such as </a:t>
            </a:r>
            <a:r>
              <a:rPr lang="en-US" sz="1100" b="0" i="0" u="none" strike="noStrike" cap="none" dirty="0" err="1">
                <a:solidFill>
                  <a:srgbClr val="000000"/>
                </a:solidFill>
                <a:effectLst/>
                <a:latin typeface="Arial"/>
                <a:ea typeface="Arial"/>
                <a:cs typeface="Arial"/>
                <a:sym typeface="Arial"/>
              </a:rPr>
              <a:t>goldearned</a:t>
            </a:r>
            <a:r>
              <a:rPr lang="en-US" sz="1100" b="0" i="0" u="none" strike="noStrike" cap="none" dirty="0">
                <a:solidFill>
                  <a:srgbClr val="000000"/>
                </a:solidFill>
                <a:effectLst/>
                <a:latin typeface="Arial"/>
                <a:ea typeface="Arial"/>
                <a:cs typeface="Arial"/>
                <a:sym typeface="Arial"/>
              </a:rPr>
              <a:t>) on a row, where the x-axis is the SHAP value (which for this model is in units of log odds of winning). By doing this for all features, we see which features drive the model's prediction a lot (such as </a:t>
            </a:r>
            <a:r>
              <a:rPr lang="en-US" sz="1100" b="0" i="0" u="none" strike="noStrike" cap="none" dirty="0" err="1">
                <a:solidFill>
                  <a:srgbClr val="000000"/>
                </a:solidFill>
                <a:effectLst/>
                <a:latin typeface="Arial"/>
                <a:ea typeface="Arial"/>
                <a:cs typeface="Arial"/>
                <a:sym typeface="Arial"/>
              </a:rPr>
              <a:t>goldearned</a:t>
            </a:r>
            <a:r>
              <a:rPr lang="en-US" sz="1100" b="0" i="0" u="none" strike="noStrike" cap="none" dirty="0">
                <a:solidFill>
                  <a:srgbClr val="000000"/>
                </a:solidFill>
                <a:effectLst/>
                <a:latin typeface="Arial"/>
                <a:ea typeface="Arial"/>
                <a:cs typeface="Arial"/>
                <a:sym typeface="Arial"/>
              </a:rPr>
              <a:t>), and which only effect the prediction a little (such as kills). Note that when points don't fit together on the line they pile up vertically to show density. Each dot is also colored by the value of that feature from high to low.</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13092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 demonstrate this predictive algorithm at work, I developed a Flask app using the logistic regression model, second highest performing algorithm which proved to be easier and faster deployable than XGBoost.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I chose a campaign that was ending in a few hours and predicted it’s outcome. </a:t>
            </a:r>
          </a:p>
          <a:p>
            <a:endParaRPr lang="en-US" dirty="0"/>
          </a:p>
        </p:txBody>
      </p:sp>
    </p:spTree>
    <p:extLst>
      <p:ext uri="{BB962C8B-B14F-4D97-AF65-F5344CB8AC3E}">
        <p14:creationId xmlns:p14="http://schemas.microsoft.com/office/powerpoint/2010/main" val="2591946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442eb61d9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442eb61d9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demonstrate this predictive algorithm at work, I developed a Flask app using the logistic regression model, second highest performing algorithm which proved to be easier and faster deployable than XGBoost.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chose a campaign that was ending in a few hours and predicted it’s outcome.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Five hours later it ended in a success.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bg>
      <p:bgPr>
        <a:solidFill>
          <a:srgbClr val="FFFFFF"/>
        </a:solidFill>
        <a:effectLst/>
      </p:bgPr>
    </p:bg>
    <p:spTree>
      <p:nvGrpSpPr>
        <p:cNvPr id="1"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 name="Google Shape;11;p2"/>
          <p:cNvSpPr txBox="1">
            <a:spLocks noGrp="1"/>
          </p:cNvSpPr>
          <p:nvPr>
            <p:ph type="ctrTitle"/>
          </p:nvPr>
        </p:nvSpPr>
        <p:spPr>
          <a:xfrm>
            <a:off x="1610650" y="1856275"/>
            <a:ext cx="6157800" cy="875700"/>
          </a:xfrm>
          <a:prstGeom prst="rect">
            <a:avLst/>
          </a:prstGeom>
          <a:ln w="38100" cap="flat" cmpd="sng">
            <a:solidFill>
              <a:srgbClr val="535353"/>
            </a:solidFill>
            <a:prstDash val="solid"/>
            <a:round/>
            <a:headEnd type="none" w="sm" len="sm"/>
            <a:tailEnd type="none" w="sm" len="sm"/>
          </a:ln>
        </p:spPr>
        <p:txBody>
          <a:bodyPr spcFirstLastPara="1" wrap="square" lIns="91425" tIns="91425" rIns="91425" bIns="91425" anchor="ctr" anchorCtr="0"/>
          <a:lstStyle>
            <a:lvl1pPr lvl="0" rtl="0">
              <a:spcBef>
                <a:spcPts val="0"/>
              </a:spcBef>
              <a:spcAft>
                <a:spcPts val="0"/>
              </a:spcAft>
              <a:buSzPts val="3600"/>
              <a:buNone/>
              <a:defRPr sz="3600" b="1"/>
            </a:lvl1pPr>
            <a:lvl2pPr lvl="1" algn="ctr" rtl="0">
              <a:spcBef>
                <a:spcPts val="0"/>
              </a:spcBef>
              <a:spcAft>
                <a:spcPts val="0"/>
              </a:spcAft>
              <a:buClr>
                <a:srgbClr val="434343"/>
              </a:buClr>
              <a:buSzPts val="6000"/>
              <a:buNone/>
              <a:defRPr sz="6000">
                <a:solidFill>
                  <a:srgbClr val="434343"/>
                </a:solidFill>
              </a:defRPr>
            </a:lvl2pPr>
            <a:lvl3pPr lvl="2" algn="ctr" rtl="0">
              <a:spcBef>
                <a:spcPts val="0"/>
              </a:spcBef>
              <a:spcAft>
                <a:spcPts val="0"/>
              </a:spcAft>
              <a:buClr>
                <a:srgbClr val="434343"/>
              </a:buClr>
              <a:buSzPts val="6000"/>
              <a:buNone/>
              <a:defRPr sz="6000">
                <a:solidFill>
                  <a:srgbClr val="434343"/>
                </a:solidFill>
              </a:defRPr>
            </a:lvl3pPr>
            <a:lvl4pPr lvl="3" algn="ctr" rtl="0">
              <a:spcBef>
                <a:spcPts val="0"/>
              </a:spcBef>
              <a:spcAft>
                <a:spcPts val="0"/>
              </a:spcAft>
              <a:buClr>
                <a:srgbClr val="434343"/>
              </a:buClr>
              <a:buSzPts val="6000"/>
              <a:buNone/>
              <a:defRPr sz="6000">
                <a:solidFill>
                  <a:srgbClr val="434343"/>
                </a:solidFill>
              </a:defRPr>
            </a:lvl4pPr>
            <a:lvl5pPr lvl="4" algn="ctr" rtl="0">
              <a:spcBef>
                <a:spcPts val="0"/>
              </a:spcBef>
              <a:spcAft>
                <a:spcPts val="0"/>
              </a:spcAft>
              <a:buClr>
                <a:srgbClr val="434343"/>
              </a:buClr>
              <a:buSzPts val="6000"/>
              <a:buNone/>
              <a:defRPr sz="6000">
                <a:solidFill>
                  <a:srgbClr val="434343"/>
                </a:solidFill>
              </a:defRPr>
            </a:lvl5pPr>
            <a:lvl6pPr lvl="5" algn="ctr" rtl="0">
              <a:spcBef>
                <a:spcPts val="0"/>
              </a:spcBef>
              <a:spcAft>
                <a:spcPts val="0"/>
              </a:spcAft>
              <a:buClr>
                <a:srgbClr val="434343"/>
              </a:buClr>
              <a:buSzPts val="6000"/>
              <a:buNone/>
              <a:defRPr sz="6000">
                <a:solidFill>
                  <a:srgbClr val="434343"/>
                </a:solidFill>
              </a:defRPr>
            </a:lvl6pPr>
            <a:lvl7pPr lvl="6" algn="ctr" rtl="0">
              <a:spcBef>
                <a:spcPts val="0"/>
              </a:spcBef>
              <a:spcAft>
                <a:spcPts val="0"/>
              </a:spcAft>
              <a:buClr>
                <a:srgbClr val="434343"/>
              </a:buClr>
              <a:buSzPts val="6000"/>
              <a:buNone/>
              <a:defRPr sz="6000">
                <a:solidFill>
                  <a:srgbClr val="434343"/>
                </a:solidFill>
              </a:defRPr>
            </a:lvl7pPr>
            <a:lvl8pPr lvl="7" algn="ctr" rtl="0">
              <a:spcBef>
                <a:spcPts val="0"/>
              </a:spcBef>
              <a:spcAft>
                <a:spcPts val="0"/>
              </a:spcAft>
              <a:buClr>
                <a:srgbClr val="434343"/>
              </a:buClr>
              <a:buSzPts val="6000"/>
              <a:buNone/>
              <a:defRPr sz="6000">
                <a:solidFill>
                  <a:srgbClr val="434343"/>
                </a:solidFill>
              </a:defRPr>
            </a:lvl8pPr>
            <a:lvl9pPr lvl="8" algn="ctr" rtl="0">
              <a:spcBef>
                <a:spcPts val="0"/>
              </a:spcBef>
              <a:spcAft>
                <a:spcPts val="0"/>
              </a:spcAft>
              <a:buClr>
                <a:srgbClr val="434343"/>
              </a:buClr>
              <a:buSzPts val="6000"/>
              <a:buNone/>
              <a:defRPr sz="60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quare with title and text">
  <p:cSld name="CUSTOM_1">
    <p:bg>
      <p:bgPr>
        <a:solidFill>
          <a:srgbClr val="FFFFFF"/>
        </a:solidFill>
        <a:effectLst/>
      </p:bgPr>
    </p:bg>
    <p:spTree>
      <p:nvGrpSpPr>
        <p:cNvPr id="1" name="Shape 139"/>
        <p:cNvGrpSpPr/>
        <p:nvPr/>
      </p:nvGrpSpPr>
      <p:grpSpPr>
        <a:xfrm>
          <a:off x="0" y="0"/>
          <a:ext cx="0" cy="0"/>
          <a:chOff x="0" y="0"/>
          <a:chExt cx="0" cy="0"/>
        </a:xfrm>
      </p:grpSpPr>
      <p:sp>
        <p:nvSpPr>
          <p:cNvPr id="142" name="Google Shape;142;p20"/>
          <p:cNvSpPr txBox="1">
            <a:spLocks noGrp="1"/>
          </p:cNvSpPr>
          <p:nvPr>
            <p:ph type="title"/>
          </p:nvPr>
        </p:nvSpPr>
        <p:spPr>
          <a:xfrm>
            <a:off x="737850" y="256360"/>
            <a:ext cx="3571500" cy="578100"/>
          </a:xfrm>
          <a:prstGeom prst="rect">
            <a:avLst/>
          </a:prstGeom>
        </p:spPr>
        <p:txBody>
          <a:bodyPr spcFirstLastPara="1" wrap="square" lIns="91425" tIns="91425" rIns="91425" bIns="91425" anchor="b" anchorCtr="0"/>
          <a:lstStyle>
            <a:lvl1pPr lvl="0" algn="ctr" rtl="0">
              <a:lnSpc>
                <a:spcPct val="115000"/>
              </a:lnSpc>
              <a:spcBef>
                <a:spcPts val="0"/>
              </a:spcBef>
              <a:spcAft>
                <a:spcPts val="0"/>
              </a:spcAft>
              <a:buSzPts val="2400"/>
              <a:buNone/>
              <a:defRPr b="1"/>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dirty="0"/>
          </a:p>
        </p:txBody>
      </p:sp>
      <p:sp>
        <p:nvSpPr>
          <p:cNvPr id="143" name="Google Shape;143;p20"/>
          <p:cNvSpPr txBox="1">
            <a:spLocks noGrp="1"/>
          </p:cNvSpPr>
          <p:nvPr>
            <p:ph type="subTitle" idx="1"/>
          </p:nvPr>
        </p:nvSpPr>
        <p:spPr>
          <a:xfrm>
            <a:off x="737850" y="2261500"/>
            <a:ext cx="3606600" cy="1941900"/>
          </a:xfrm>
          <a:prstGeom prst="rect">
            <a:avLst/>
          </a:prstGeom>
        </p:spPr>
        <p:txBody>
          <a:bodyPr spcFirstLastPara="1" wrap="square" lIns="91425" tIns="91425" rIns="91425" bIns="91425" anchor="t" anchorCtr="0"/>
          <a:lstStyle>
            <a:lvl1pPr lvl="0" algn="ctr" rtl="0">
              <a:spcBef>
                <a:spcPts val="0"/>
              </a:spcBef>
              <a:spcAft>
                <a:spcPts val="0"/>
              </a:spcAft>
              <a:buNone/>
              <a:defRPr sz="14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yan with title and text">
  <p:cSld name="CUSTOM_7">
    <p:spTree>
      <p:nvGrpSpPr>
        <p:cNvPr id="1" name="Shape 165"/>
        <p:cNvGrpSpPr/>
        <p:nvPr/>
      </p:nvGrpSpPr>
      <p:grpSpPr>
        <a:xfrm>
          <a:off x="0" y="0"/>
          <a:ext cx="0" cy="0"/>
          <a:chOff x="0" y="0"/>
          <a:chExt cx="0" cy="0"/>
        </a:xfrm>
      </p:grpSpPr>
      <p:sp>
        <p:nvSpPr>
          <p:cNvPr id="166" name="Google Shape;166;p25"/>
          <p:cNvSpPr/>
          <p:nvPr/>
        </p:nvSpPr>
        <p:spPr>
          <a:xfrm>
            <a:off x="-73650" y="-11150"/>
            <a:ext cx="9228900" cy="52188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1430400" y="653850"/>
            <a:ext cx="6283200" cy="3835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a:off x="1430400" y="1371450"/>
            <a:ext cx="1147200" cy="3990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txBox="1">
            <a:spLocks noGrp="1"/>
          </p:cNvSpPr>
          <p:nvPr>
            <p:ph type="title"/>
          </p:nvPr>
        </p:nvSpPr>
        <p:spPr>
          <a:xfrm>
            <a:off x="2675900" y="1220035"/>
            <a:ext cx="3926100" cy="4824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25"/>
          <p:cNvSpPr txBox="1">
            <a:spLocks noGrp="1"/>
          </p:cNvSpPr>
          <p:nvPr>
            <p:ph type="subTitle" idx="1"/>
          </p:nvPr>
        </p:nvSpPr>
        <p:spPr>
          <a:xfrm>
            <a:off x="2675901" y="2547750"/>
            <a:ext cx="3136200" cy="1941900"/>
          </a:xfrm>
          <a:prstGeom prst="rect">
            <a:avLst/>
          </a:prstGeom>
        </p:spPr>
        <p:txBody>
          <a:bodyPr spcFirstLastPara="1" wrap="square" lIns="91425" tIns="91425" rIns="91425" bIns="91425" anchor="t" anchorCtr="0"/>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rgbClr val="FFFFFF"/>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698275" y="189950"/>
            <a:ext cx="5311200" cy="1114500"/>
          </a:xfrm>
          <a:prstGeom prst="rect">
            <a:avLst/>
          </a:prstGeom>
        </p:spPr>
        <p:txBody>
          <a:bodyPr spcFirstLastPara="1" wrap="square" lIns="91425" tIns="91425" rIns="91425" bIns="91425" anchor="b" anchorCtr="0"/>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endParaRPr/>
          </a:p>
        </p:txBody>
      </p:sp>
      <p:sp>
        <p:nvSpPr>
          <p:cNvPr id="14" name="Google Shape;14;p3"/>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6" name="Google Shape;16;p3"/>
          <p:cNvSpPr/>
          <p:nvPr/>
        </p:nvSpPr>
        <p:spPr>
          <a:xfrm>
            <a:off x="4572000" y="429350"/>
            <a:ext cx="3491424" cy="635700"/>
          </a:xfrm>
          <a:prstGeom prst="rect">
            <a:avLst/>
          </a:prstGeom>
          <a:noFill/>
          <a:ln w="3810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 name="Google Shape;17;p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18" name="Google Shape;18;p3"/>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9" name="Google Shape;19;p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20" name="Google Shape;20;p3"/>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21" name="Google Shape;21;p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22" name="Google Shape;22;p3"/>
          <p:cNvSpPr/>
          <p:nvPr/>
        </p:nvSpPr>
        <p:spPr>
          <a:xfrm>
            <a:off x="0" y="0"/>
            <a:ext cx="2855700" cy="51435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582225" y="1426175"/>
            <a:ext cx="838800" cy="8199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582225" y="2553400"/>
            <a:ext cx="838800" cy="8199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582225" y="3680625"/>
            <a:ext cx="838800" cy="8199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idx="7" hasCustomPrompt="1"/>
          </p:nvPr>
        </p:nvSpPr>
        <p:spPr>
          <a:xfrm>
            <a:off x="3372225" y="1518275"/>
            <a:ext cx="1258800" cy="635700"/>
          </a:xfrm>
          <a:prstGeom prst="rect">
            <a:avLst/>
          </a:prstGeom>
        </p:spPr>
        <p:txBody>
          <a:bodyPr spcFirstLastPara="1" wrap="square" lIns="91425" tIns="91425" rIns="91425" bIns="91425" anchor="ctr" anchorCtr="0"/>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7" name="Google Shape;27;p3"/>
          <p:cNvSpPr txBox="1">
            <a:spLocks noGrp="1"/>
          </p:cNvSpPr>
          <p:nvPr>
            <p:ph type="title" idx="8" hasCustomPrompt="1"/>
          </p:nvPr>
        </p:nvSpPr>
        <p:spPr>
          <a:xfrm>
            <a:off x="3372225" y="2645500"/>
            <a:ext cx="1258800" cy="635700"/>
          </a:xfrm>
          <a:prstGeom prst="rect">
            <a:avLst/>
          </a:prstGeom>
        </p:spPr>
        <p:txBody>
          <a:bodyPr spcFirstLastPara="1" wrap="square" lIns="91425" tIns="91425" rIns="91425" bIns="91425" anchor="ctr" anchorCtr="0"/>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8" name="Google Shape;28;p3"/>
          <p:cNvSpPr txBox="1">
            <a:spLocks noGrp="1"/>
          </p:cNvSpPr>
          <p:nvPr>
            <p:ph type="title" idx="9" hasCustomPrompt="1"/>
          </p:nvPr>
        </p:nvSpPr>
        <p:spPr>
          <a:xfrm>
            <a:off x="3372225" y="3772725"/>
            <a:ext cx="1258800" cy="635700"/>
          </a:xfrm>
          <a:prstGeom prst="rect">
            <a:avLst/>
          </a:prstGeom>
        </p:spPr>
        <p:txBody>
          <a:bodyPr spcFirstLastPara="1" wrap="square" lIns="91425" tIns="91425" rIns="91425" bIns="91425" anchor="ctr" anchorCtr="0"/>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ubtitle">
  <p:cSld name="SECTION_HEADER_2">
    <p:bg>
      <p:bgPr>
        <a:solidFill>
          <a:srgbClr val="FFFFFF"/>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endParaRPr/>
          </a:p>
        </p:txBody>
      </p:sp>
      <p:sp>
        <p:nvSpPr>
          <p:cNvPr id="31" name="Google Shape;31;p4"/>
          <p:cNvSpPr txBox="1">
            <a:spLocks noGrp="1"/>
          </p:cNvSpPr>
          <p:nvPr>
            <p:ph type="subTitle" idx="1"/>
          </p:nvPr>
        </p:nvSpPr>
        <p:spPr>
          <a:xfrm>
            <a:off x="954225" y="1709475"/>
            <a:ext cx="3367200" cy="2477700"/>
          </a:xfrm>
          <a:prstGeom prst="rect">
            <a:avLst/>
          </a:prstGeom>
        </p:spPr>
        <p:txBody>
          <a:bodyPr spcFirstLastPara="1" wrap="square" lIns="91425" tIns="91425" rIns="91425" bIns="91425" anchor="t" anchorCtr="0"/>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design 1">
  <p:cSld name="TITLE_AND_BODY_2">
    <p:bg>
      <p:bgPr>
        <a:solidFill>
          <a:srgbClr val="FFFFFF"/>
        </a:solidFill>
        <a:effectLst/>
      </p:bgPr>
    </p:bg>
    <p:spTree>
      <p:nvGrpSpPr>
        <p:cNvPr id="1" name="Shape 56"/>
        <p:cNvGrpSpPr/>
        <p:nvPr/>
      </p:nvGrpSpPr>
      <p:grpSpPr>
        <a:xfrm>
          <a:off x="0" y="0"/>
          <a:ext cx="0" cy="0"/>
          <a:chOff x="0" y="0"/>
          <a:chExt cx="0" cy="0"/>
        </a:xfrm>
      </p:grpSpPr>
      <p:sp>
        <p:nvSpPr>
          <p:cNvPr id="58" name="Google Shape;58;p9"/>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_AND_TWO_COLUMNS">
    <p:bg>
      <p:bgPr>
        <a:solidFill>
          <a:srgbClr val="FFFFFF"/>
        </a:solidFill>
        <a:effectLst/>
      </p:bgPr>
    </p:bg>
    <p:spTree>
      <p:nvGrpSpPr>
        <p:cNvPr id="1" name="Shape 67"/>
        <p:cNvGrpSpPr/>
        <p:nvPr/>
      </p:nvGrpSpPr>
      <p:grpSpPr>
        <a:xfrm>
          <a:off x="0" y="0"/>
          <a:ext cx="0" cy="0"/>
          <a:chOff x="0" y="0"/>
          <a:chExt cx="0" cy="0"/>
        </a:xfrm>
      </p:grpSpPr>
      <p:sp>
        <p:nvSpPr>
          <p:cNvPr id="71" name="Google Shape;71;p11"/>
          <p:cNvSpPr txBox="1">
            <a:spLocks noGrp="1"/>
          </p:cNvSpPr>
          <p:nvPr>
            <p:ph type="ctrTitle"/>
          </p:nvPr>
        </p:nvSpPr>
        <p:spPr>
          <a:xfrm>
            <a:off x="1113228" y="1571550"/>
            <a:ext cx="3169500" cy="644700"/>
          </a:xfrm>
          <a:prstGeom prst="rect">
            <a:avLst/>
          </a:prstGeom>
        </p:spPr>
        <p:txBody>
          <a:bodyPr spcFirstLastPara="1" wrap="square" lIns="91425" tIns="91425" rIns="91425" bIns="91425" anchor="b" anchorCtr="0"/>
          <a:lstStyle>
            <a:lvl1pPr lvl="0" rtl="0">
              <a:spcBef>
                <a:spcPts val="0"/>
              </a:spcBef>
              <a:spcAft>
                <a:spcPts val="0"/>
              </a:spcAft>
              <a:buClr>
                <a:srgbClr val="666666"/>
              </a:buClr>
              <a:buSzPts val="1800"/>
              <a:buNone/>
              <a:defRPr sz="1800">
                <a:solidFill>
                  <a:srgbClr val="666666"/>
                </a:solidFill>
              </a:defRPr>
            </a:lvl1pPr>
            <a:lvl2pPr lvl="1" rtl="0">
              <a:spcBef>
                <a:spcPts val="0"/>
              </a:spcBef>
              <a:spcAft>
                <a:spcPts val="0"/>
              </a:spcAft>
              <a:buClr>
                <a:srgbClr val="666666"/>
              </a:buClr>
              <a:buSzPts val="1600"/>
              <a:buNone/>
              <a:defRPr sz="1600">
                <a:solidFill>
                  <a:srgbClr val="666666"/>
                </a:solidFill>
              </a:defRPr>
            </a:lvl2pPr>
            <a:lvl3pPr lvl="2" rtl="0">
              <a:spcBef>
                <a:spcPts val="0"/>
              </a:spcBef>
              <a:spcAft>
                <a:spcPts val="0"/>
              </a:spcAft>
              <a:buClr>
                <a:srgbClr val="666666"/>
              </a:buClr>
              <a:buSzPts val="1600"/>
              <a:buNone/>
              <a:defRPr sz="1600">
                <a:solidFill>
                  <a:srgbClr val="666666"/>
                </a:solidFill>
              </a:defRPr>
            </a:lvl3pPr>
            <a:lvl4pPr lvl="3" rtl="0">
              <a:spcBef>
                <a:spcPts val="0"/>
              </a:spcBef>
              <a:spcAft>
                <a:spcPts val="0"/>
              </a:spcAft>
              <a:buClr>
                <a:srgbClr val="666666"/>
              </a:buClr>
              <a:buSzPts val="1600"/>
              <a:buNone/>
              <a:defRPr sz="1600">
                <a:solidFill>
                  <a:srgbClr val="666666"/>
                </a:solidFill>
              </a:defRPr>
            </a:lvl4pPr>
            <a:lvl5pPr lvl="4" rtl="0">
              <a:spcBef>
                <a:spcPts val="0"/>
              </a:spcBef>
              <a:spcAft>
                <a:spcPts val="0"/>
              </a:spcAft>
              <a:buClr>
                <a:srgbClr val="666666"/>
              </a:buClr>
              <a:buSzPts val="1600"/>
              <a:buNone/>
              <a:defRPr sz="1600">
                <a:solidFill>
                  <a:srgbClr val="666666"/>
                </a:solidFill>
              </a:defRPr>
            </a:lvl5pPr>
            <a:lvl6pPr lvl="5" rtl="0">
              <a:spcBef>
                <a:spcPts val="0"/>
              </a:spcBef>
              <a:spcAft>
                <a:spcPts val="0"/>
              </a:spcAft>
              <a:buClr>
                <a:srgbClr val="666666"/>
              </a:buClr>
              <a:buSzPts val="1600"/>
              <a:buNone/>
              <a:defRPr sz="1600">
                <a:solidFill>
                  <a:srgbClr val="666666"/>
                </a:solidFill>
              </a:defRPr>
            </a:lvl6pPr>
            <a:lvl7pPr lvl="6" rtl="0">
              <a:spcBef>
                <a:spcPts val="0"/>
              </a:spcBef>
              <a:spcAft>
                <a:spcPts val="0"/>
              </a:spcAft>
              <a:buClr>
                <a:srgbClr val="666666"/>
              </a:buClr>
              <a:buSzPts val="1600"/>
              <a:buNone/>
              <a:defRPr sz="1600">
                <a:solidFill>
                  <a:srgbClr val="666666"/>
                </a:solidFill>
              </a:defRPr>
            </a:lvl7pPr>
            <a:lvl8pPr lvl="7" rtl="0">
              <a:spcBef>
                <a:spcPts val="0"/>
              </a:spcBef>
              <a:spcAft>
                <a:spcPts val="0"/>
              </a:spcAft>
              <a:buClr>
                <a:srgbClr val="666666"/>
              </a:buClr>
              <a:buSzPts val="1600"/>
              <a:buNone/>
              <a:defRPr sz="1600">
                <a:solidFill>
                  <a:srgbClr val="666666"/>
                </a:solidFill>
              </a:defRPr>
            </a:lvl8pPr>
            <a:lvl9pPr lvl="8" rtl="0">
              <a:spcBef>
                <a:spcPts val="0"/>
              </a:spcBef>
              <a:spcAft>
                <a:spcPts val="0"/>
              </a:spcAft>
              <a:buClr>
                <a:srgbClr val="666666"/>
              </a:buClr>
              <a:buSzPts val="1600"/>
              <a:buNone/>
              <a:defRPr sz="1600">
                <a:solidFill>
                  <a:srgbClr val="666666"/>
                </a:solidFill>
              </a:defRPr>
            </a:lvl9pPr>
          </a:lstStyle>
          <a:p>
            <a:endParaRPr/>
          </a:p>
        </p:txBody>
      </p:sp>
      <p:sp>
        <p:nvSpPr>
          <p:cNvPr id="72" name="Google Shape;72;p11"/>
          <p:cNvSpPr txBox="1">
            <a:spLocks noGrp="1"/>
          </p:cNvSpPr>
          <p:nvPr>
            <p:ph type="subTitle" idx="1"/>
          </p:nvPr>
        </p:nvSpPr>
        <p:spPr>
          <a:xfrm>
            <a:off x="1113229" y="2177000"/>
            <a:ext cx="3101400" cy="11124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3" name="Google Shape;73;p11"/>
          <p:cNvSpPr txBox="1">
            <a:spLocks noGrp="1"/>
          </p:cNvSpPr>
          <p:nvPr>
            <p:ph type="ctrTitle" idx="2"/>
          </p:nvPr>
        </p:nvSpPr>
        <p:spPr>
          <a:xfrm>
            <a:off x="4818378" y="1571550"/>
            <a:ext cx="3169500" cy="644700"/>
          </a:xfrm>
          <a:prstGeom prst="rect">
            <a:avLst/>
          </a:prstGeom>
        </p:spPr>
        <p:txBody>
          <a:bodyPr spcFirstLastPara="1" wrap="square" lIns="91425" tIns="91425" rIns="91425" bIns="91425" anchor="b" anchorCtr="0"/>
          <a:lstStyle>
            <a:lvl1pPr lvl="0" rtl="0">
              <a:spcBef>
                <a:spcPts val="0"/>
              </a:spcBef>
              <a:spcAft>
                <a:spcPts val="0"/>
              </a:spcAft>
              <a:buClr>
                <a:srgbClr val="666666"/>
              </a:buClr>
              <a:buSzPts val="1800"/>
              <a:buNone/>
              <a:defRPr sz="1800">
                <a:solidFill>
                  <a:srgbClr val="666666"/>
                </a:solidFill>
              </a:defRPr>
            </a:lvl1pPr>
            <a:lvl2pPr lvl="1" rtl="0">
              <a:spcBef>
                <a:spcPts val="0"/>
              </a:spcBef>
              <a:spcAft>
                <a:spcPts val="0"/>
              </a:spcAft>
              <a:buClr>
                <a:srgbClr val="666666"/>
              </a:buClr>
              <a:buSzPts val="1600"/>
              <a:buNone/>
              <a:defRPr sz="1600">
                <a:solidFill>
                  <a:srgbClr val="666666"/>
                </a:solidFill>
              </a:defRPr>
            </a:lvl2pPr>
            <a:lvl3pPr lvl="2" rtl="0">
              <a:spcBef>
                <a:spcPts val="0"/>
              </a:spcBef>
              <a:spcAft>
                <a:spcPts val="0"/>
              </a:spcAft>
              <a:buClr>
                <a:srgbClr val="666666"/>
              </a:buClr>
              <a:buSzPts val="1600"/>
              <a:buNone/>
              <a:defRPr sz="1600">
                <a:solidFill>
                  <a:srgbClr val="666666"/>
                </a:solidFill>
              </a:defRPr>
            </a:lvl3pPr>
            <a:lvl4pPr lvl="3" rtl="0">
              <a:spcBef>
                <a:spcPts val="0"/>
              </a:spcBef>
              <a:spcAft>
                <a:spcPts val="0"/>
              </a:spcAft>
              <a:buClr>
                <a:srgbClr val="666666"/>
              </a:buClr>
              <a:buSzPts val="1600"/>
              <a:buNone/>
              <a:defRPr sz="1600">
                <a:solidFill>
                  <a:srgbClr val="666666"/>
                </a:solidFill>
              </a:defRPr>
            </a:lvl4pPr>
            <a:lvl5pPr lvl="4" rtl="0">
              <a:spcBef>
                <a:spcPts val="0"/>
              </a:spcBef>
              <a:spcAft>
                <a:spcPts val="0"/>
              </a:spcAft>
              <a:buClr>
                <a:srgbClr val="666666"/>
              </a:buClr>
              <a:buSzPts val="1600"/>
              <a:buNone/>
              <a:defRPr sz="1600">
                <a:solidFill>
                  <a:srgbClr val="666666"/>
                </a:solidFill>
              </a:defRPr>
            </a:lvl5pPr>
            <a:lvl6pPr lvl="5" rtl="0">
              <a:spcBef>
                <a:spcPts val="0"/>
              </a:spcBef>
              <a:spcAft>
                <a:spcPts val="0"/>
              </a:spcAft>
              <a:buClr>
                <a:srgbClr val="666666"/>
              </a:buClr>
              <a:buSzPts val="1600"/>
              <a:buNone/>
              <a:defRPr sz="1600">
                <a:solidFill>
                  <a:srgbClr val="666666"/>
                </a:solidFill>
              </a:defRPr>
            </a:lvl6pPr>
            <a:lvl7pPr lvl="6" rtl="0">
              <a:spcBef>
                <a:spcPts val="0"/>
              </a:spcBef>
              <a:spcAft>
                <a:spcPts val="0"/>
              </a:spcAft>
              <a:buClr>
                <a:srgbClr val="666666"/>
              </a:buClr>
              <a:buSzPts val="1600"/>
              <a:buNone/>
              <a:defRPr sz="1600">
                <a:solidFill>
                  <a:srgbClr val="666666"/>
                </a:solidFill>
              </a:defRPr>
            </a:lvl7pPr>
            <a:lvl8pPr lvl="7" rtl="0">
              <a:spcBef>
                <a:spcPts val="0"/>
              </a:spcBef>
              <a:spcAft>
                <a:spcPts val="0"/>
              </a:spcAft>
              <a:buClr>
                <a:srgbClr val="666666"/>
              </a:buClr>
              <a:buSzPts val="1600"/>
              <a:buNone/>
              <a:defRPr sz="1600">
                <a:solidFill>
                  <a:srgbClr val="666666"/>
                </a:solidFill>
              </a:defRPr>
            </a:lvl8pPr>
            <a:lvl9pPr lvl="8" rtl="0">
              <a:spcBef>
                <a:spcPts val="0"/>
              </a:spcBef>
              <a:spcAft>
                <a:spcPts val="0"/>
              </a:spcAft>
              <a:buClr>
                <a:srgbClr val="666666"/>
              </a:buClr>
              <a:buSzPts val="1600"/>
              <a:buNone/>
              <a:defRPr sz="1600">
                <a:solidFill>
                  <a:srgbClr val="666666"/>
                </a:solidFill>
              </a:defRPr>
            </a:lvl9pPr>
          </a:lstStyle>
          <a:p>
            <a:endParaRPr/>
          </a:p>
        </p:txBody>
      </p:sp>
      <p:sp>
        <p:nvSpPr>
          <p:cNvPr id="74" name="Google Shape;74;p11"/>
          <p:cNvSpPr txBox="1">
            <a:spLocks noGrp="1"/>
          </p:cNvSpPr>
          <p:nvPr>
            <p:ph type="subTitle" idx="3"/>
          </p:nvPr>
        </p:nvSpPr>
        <p:spPr>
          <a:xfrm>
            <a:off x="4818379" y="2177000"/>
            <a:ext cx="3101400" cy="11124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5" name="Google Shape;75;p11"/>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3 columns slide">
  <p:cSld name="TITLE_AND_TWO_COLUMNS_1">
    <p:bg>
      <p:bgPr>
        <a:solidFill>
          <a:srgbClr val="FFFFFF"/>
        </a:solidFill>
        <a:effectLst/>
      </p:bgPr>
    </p:bg>
    <p:spTree>
      <p:nvGrpSpPr>
        <p:cNvPr id="1" name="Shape 85"/>
        <p:cNvGrpSpPr/>
        <p:nvPr/>
      </p:nvGrpSpPr>
      <p:grpSpPr>
        <a:xfrm>
          <a:off x="0" y="0"/>
          <a:ext cx="0" cy="0"/>
          <a:chOff x="0" y="0"/>
          <a:chExt cx="0" cy="0"/>
        </a:xfrm>
      </p:grpSpPr>
      <p:sp>
        <p:nvSpPr>
          <p:cNvPr id="87" name="Google Shape;87;p13"/>
          <p:cNvSpPr txBox="1">
            <a:spLocks noGrp="1"/>
          </p:cNvSpPr>
          <p:nvPr>
            <p:ph type="title"/>
          </p:nvPr>
        </p:nvSpPr>
        <p:spPr>
          <a:xfrm>
            <a:off x="-11850" y="927075"/>
            <a:ext cx="9144000" cy="482400"/>
          </a:xfrm>
          <a:prstGeom prst="rect">
            <a:avLst/>
          </a:prstGeom>
        </p:spPr>
        <p:txBody>
          <a:bodyPr spcFirstLastPara="1" wrap="square" lIns="91425" tIns="91425" rIns="91425" bIns="91425" anchor="t" anchorCtr="0"/>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9" name="Google Shape;89;p13"/>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lstStyle>
            <a:lvl1pPr lvl="0" algn="ctr" rtl="0">
              <a:spcBef>
                <a:spcPts val="0"/>
              </a:spcBef>
              <a:spcAft>
                <a:spcPts val="0"/>
              </a:spcAft>
              <a:buClr>
                <a:srgbClr val="666666"/>
              </a:buClr>
              <a:buSzPts val="1800"/>
              <a:buNone/>
              <a:defRPr sz="18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90" name="Google Shape;90;p13"/>
          <p:cNvSpPr txBox="1">
            <a:spLocks noGrp="1"/>
          </p:cNvSpPr>
          <p:nvPr>
            <p:ph type="subTitle" idx="1"/>
          </p:nvPr>
        </p:nvSpPr>
        <p:spPr>
          <a:xfrm>
            <a:off x="1105354" y="2667875"/>
            <a:ext cx="2113500" cy="11124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1" name="Google Shape;91;p13"/>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lstStyle>
            <a:lvl1pPr lvl="0" algn="ctr" rtl="0">
              <a:spcBef>
                <a:spcPts val="0"/>
              </a:spcBef>
              <a:spcAft>
                <a:spcPts val="0"/>
              </a:spcAft>
              <a:buClr>
                <a:srgbClr val="666666"/>
              </a:buClr>
              <a:buSzPts val="1800"/>
              <a:buNone/>
              <a:defRPr sz="18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92" name="Google Shape;92;p13"/>
          <p:cNvSpPr txBox="1">
            <a:spLocks noGrp="1"/>
          </p:cNvSpPr>
          <p:nvPr>
            <p:ph type="subTitle" idx="4"/>
          </p:nvPr>
        </p:nvSpPr>
        <p:spPr>
          <a:xfrm>
            <a:off x="3515254" y="2667875"/>
            <a:ext cx="2113500" cy="11124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3" name="Google Shape;93;p13"/>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lstStyle>
            <a:lvl1pPr lvl="0" algn="ctr" rtl="0">
              <a:spcBef>
                <a:spcPts val="0"/>
              </a:spcBef>
              <a:spcAft>
                <a:spcPts val="0"/>
              </a:spcAft>
              <a:buClr>
                <a:srgbClr val="666666"/>
              </a:buClr>
              <a:buSzPts val="1800"/>
              <a:buNone/>
              <a:defRPr sz="18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94" name="Google Shape;94;p13"/>
          <p:cNvSpPr txBox="1">
            <a:spLocks noGrp="1"/>
          </p:cNvSpPr>
          <p:nvPr>
            <p:ph type="subTitle" idx="6"/>
          </p:nvPr>
        </p:nvSpPr>
        <p:spPr>
          <a:xfrm>
            <a:off x="5925154" y="2667875"/>
            <a:ext cx="2113500" cy="11124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amp; some text slide 2">
  <p:cSld name="BIG_NUMBER_2">
    <p:bg>
      <p:bgPr>
        <a:solidFill>
          <a:srgbClr val="FFFFFF"/>
        </a:solidFill>
        <a:effectLst/>
      </p:bgPr>
    </p:bg>
    <p:spTree>
      <p:nvGrpSpPr>
        <p:cNvPr id="1" name="Shape 122"/>
        <p:cNvGrpSpPr/>
        <p:nvPr/>
      </p:nvGrpSpPr>
      <p:grpSpPr>
        <a:xfrm>
          <a:off x="0" y="0"/>
          <a:ext cx="0" cy="0"/>
          <a:chOff x="0" y="0"/>
          <a:chExt cx="0" cy="0"/>
        </a:xfrm>
      </p:grpSpPr>
      <p:sp>
        <p:nvSpPr>
          <p:cNvPr id="123" name="Google Shape;123;p16"/>
          <p:cNvSpPr/>
          <p:nvPr/>
        </p:nvSpPr>
        <p:spPr>
          <a:xfrm>
            <a:off x="406950" y="352200"/>
            <a:ext cx="8330100" cy="43110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txBox="1">
            <a:spLocks noGrp="1"/>
          </p:cNvSpPr>
          <p:nvPr>
            <p:ph type="title" hasCustomPrompt="1"/>
          </p:nvPr>
        </p:nvSpPr>
        <p:spPr>
          <a:xfrm>
            <a:off x="742950" y="1238100"/>
            <a:ext cx="7729500" cy="1963500"/>
          </a:xfrm>
          <a:prstGeom prst="rect">
            <a:avLst/>
          </a:prstGeom>
        </p:spPr>
        <p:txBody>
          <a:bodyPr spcFirstLastPara="1" wrap="square" lIns="91425" tIns="91425" rIns="91425" bIns="91425" anchor="ctr" anchorCtr="0"/>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6" name="Google Shape;126;p16"/>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White frame">
  <p:cSld name="BLANK_1_1">
    <p:bg>
      <p:bgPr>
        <a:solidFill>
          <a:srgbClr val="FFFFFF"/>
        </a:solidFill>
        <a:effectLst/>
      </p:bgPr>
    </p:bg>
    <p:spTree>
      <p:nvGrpSpPr>
        <p:cNvPr id="1" name="Shape 137"/>
        <p:cNvGrpSpPr/>
        <p:nvPr/>
      </p:nvGrpSpPr>
      <p:grpSpPr>
        <a:xfrm>
          <a:off x="0" y="0"/>
          <a:ext cx="0" cy="0"/>
          <a:chOff x="0" y="0"/>
          <a:chExt cx="0" cy="0"/>
        </a:xfrm>
      </p:grpSpPr>
      <p:sp>
        <p:nvSpPr>
          <p:cNvPr id="138" name="Google Shape;138;p19"/>
          <p:cNvSpPr/>
          <p:nvPr/>
        </p:nvSpPr>
        <p:spPr>
          <a:xfrm>
            <a:off x="406950" y="416250"/>
            <a:ext cx="8330100" cy="43110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lstStyle>
            <a:lvl1pPr lvl="0" rtl="0">
              <a:spcBef>
                <a:spcPts val="0"/>
              </a:spcBef>
              <a:spcAft>
                <a:spcPts val="0"/>
              </a:spcAft>
              <a:buClr>
                <a:srgbClr val="434343"/>
              </a:buClr>
              <a:buSzPts val="2400"/>
              <a:buFont typeface="Ubuntu"/>
              <a:buNone/>
              <a:defRPr sz="2400" b="1">
                <a:solidFill>
                  <a:srgbClr val="434343"/>
                </a:solidFill>
                <a:latin typeface="Ubuntu"/>
                <a:ea typeface="Ubuntu"/>
                <a:cs typeface="Ubuntu"/>
                <a:sym typeface="Ubuntu"/>
              </a:defRPr>
            </a:lvl1pPr>
            <a:lvl2pPr lvl="1"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2pPr>
            <a:lvl3pPr lvl="2"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3pPr>
            <a:lvl4pPr lvl="3"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4pPr>
            <a:lvl5pPr lvl="4"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5pPr>
            <a:lvl6pPr lvl="5"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6pPr>
            <a:lvl7pPr lvl="6"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7pPr>
            <a:lvl8pPr lvl="7"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8pPr>
            <a:lvl9pPr lvl="8"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lstStyle>
            <a:lvl1pPr marL="457200" lvl="0" indent="-317500" rtl="0">
              <a:lnSpc>
                <a:spcPct val="100000"/>
              </a:lnSpc>
              <a:spcBef>
                <a:spcPts val="0"/>
              </a:spcBef>
              <a:spcAft>
                <a:spcPts val="0"/>
              </a:spcAft>
              <a:buClr>
                <a:srgbClr val="999999"/>
              </a:buClr>
              <a:buSzPts val="1400"/>
              <a:buFont typeface="Ubuntu Light"/>
              <a:buChar char="●"/>
              <a:defRPr>
                <a:solidFill>
                  <a:srgbClr val="999999"/>
                </a:solidFill>
                <a:latin typeface="Ubuntu Light"/>
                <a:ea typeface="Ubuntu Light"/>
                <a:cs typeface="Ubuntu Light"/>
                <a:sym typeface="Ubuntu Light"/>
              </a:defRPr>
            </a:lvl1pPr>
            <a:lvl2pPr marL="914400" lvl="1" indent="-317500" rtl="0">
              <a:lnSpc>
                <a:spcPct val="100000"/>
              </a:lnSpc>
              <a:spcBef>
                <a:spcPts val="0"/>
              </a:spcBef>
              <a:spcAft>
                <a:spcPts val="0"/>
              </a:spcAft>
              <a:buClr>
                <a:srgbClr val="999999"/>
              </a:buClr>
              <a:buSzPts val="1400"/>
              <a:buFont typeface="Ubuntu Light"/>
              <a:buChar char="○"/>
              <a:defRPr>
                <a:solidFill>
                  <a:srgbClr val="999999"/>
                </a:solidFill>
                <a:latin typeface="Ubuntu Light"/>
                <a:ea typeface="Ubuntu Light"/>
                <a:cs typeface="Ubuntu Light"/>
                <a:sym typeface="Ubuntu Light"/>
              </a:defRPr>
            </a:lvl2pPr>
            <a:lvl3pPr marL="1371600" lvl="2" indent="-311150" rtl="0">
              <a:lnSpc>
                <a:spcPct val="100000"/>
              </a:lnSpc>
              <a:spcBef>
                <a:spcPts val="0"/>
              </a:spcBef>
              <a:spcAft>
                <a:spcPts val="0"/>
              </a:spcAft>
              <a:buClr>
                <a:srgbClr val="999999"/>
              </a:buClr>
              <a:buSzPts val="1300"/>
              <a:buFont typeface="Ubuntu Light"/>
              <a:buChar char="■"/>
              <a:defRPr sz="1300">
                <a:solidFill>
                  <a:srgbClr val="999999"/>
                </a:solidFill>
                <a:latin typeface="Ubuntu Light"/>
                <a:ea typeface="Ubuntu Light"/>
                <a:cs typeface="Ubuntu Light"/>
                <a:sym typeface="Ubuntu Light"/>
              </a:defRPr>
            </a:lvl3pPr>
            <a:lvl4pPr marL="1828800" lvl="3" indent="-311150" rtl="0">
              <a:lnSpc>
                <a:spcPct val="100000"/>
              </a:lnSpc>
              <a:spcBef>
                <a:spcPts val="0"/>
              </a:spcBef>
              <a:spcAft>
                <a:spcPts val="0"/>
              </a:spcAft>
              <a:buClr>
                <a:srgbClr val="999999"/>
              </a:buClr>
              <a:buSzPts val="1300"/>
              <a:buFont typeface="Ubuntu Light"/>
              <a:buChar char="●"/>
              <a:defRPr sz="1300">
                <a:solidFill>
                  <a:srgbClr val="999999"/>
                </a:solidFill>
                <a:latin typeface="Ubuntu Light"/>
                <a:ea typeface="Ubuntu Light"/>
                <a:cs typeface="Ubuntu Light"/>
                <a:sym typeface="Ubuntu Light"/>
              </a:defRPr>
            </a:lvl4pPr>
            <a:lvl5pPr marL="2286000" lvl="4" indent="-304800" rtl="0">
              <a:lnSpc>
                <a:spcPct val="100000"/>
              </a:lnSpc>
              <a:spcBef>
                <a:spcPts val="0"/>
              </a:spcBef>
              <a:spcAft>
                <a:spcPts val="0"/>
              </a:spcAft>
              <a:buClr>
                <a:srgbClr val="999999"/>
              </a:buClr>
              <a:buSzPts val="1200"/>
              <a:buFont typeface="Ubuntu Light"/>
              <a:buChar char="○"/>
              <a:defRPr sz="1200">
                <a:solidFill>
                  <a:srgbClr val="999999"/>
                </a:solidFill>
                <a:latin typeface="Ubuntu Light"/>
                <a:ea typeface="Ubuntu Light"/>
                <a:cs typeface="Ubuntu Light"/>
                <a:sym typeface="Ubuntu Light"/>
              </a:defRPr>
            </a:lvl5pPr>
            <a:lvl6pPr marL="2743200" lvl="5" indent="-304800" rtl="0">
              <a:lnSpc>
                <a:spcPct val="100000"/>
              </a:lnSpc>
              <a:spcBef>
                <a:spcPts val="0"/>
              </a:spcBef>
              <a:spcAft>
                <a:spcPts val="0"/>
              </a:spcAft>
              <a:buClr>
                <a:srgbClr val="999999"/>
              </a:buClr>
              <a:buSzPts val="1200"/>
              <a:buFont typeface="Ubuntu Light"/>
              <a:buChar char="■"/>
              <a:defRPr sz="1200">
                <a:solidFill>
                  <a:srgbClr val="999999"/>
                </a:solidFill>
                <a:latin typeface="Ubuntu Light"/>
                <a:ea typeface="Ubuntu Light"/>
                <a:cs typeface="Ubuntu Light"/>
                <a:sym typeface="Ubuntu Light"/>
              </a:defRPr>
            </a:lvl6pPr>
            <a:lvl7pPr marL="3200400" lvl="6" indent="-298450" rtl="0">
              <a:lnSpc>
                <a:spcPct val="100000"/>
              </a:lnSpc>
              <a:spcBef>
                <a:spcPts val="0"/>
              </a:spcBef>
              <a:spcAft>
                <a:spcPts val="0"/>
              </a:spcAft>
              <a:buClr>
                <a:srgbClr val="999999"/>
              </a:buClr>
              <a:buSzPts val="1100"/>
              <a:buFont typeface="Ubuntu Light"/>
              <a:buChar char="●"/>
              <a:defRPr sz="1100">
                <a:solidFill>
                  <a:srgbClr val="999999"/>
                </a:solidFill>
                <a:latin typeface="Ubuntu Light"/>
                <a:ea typeface="Ubuntu Light"/>
                <a:cs typeface="Ubuntu Light"/>
                <a:sym typeface="Ubuntu Light"/>
              </a:defRPr>
            </a:lvl7pPr>
            <a:lvl8pPr marL="3657600" lvl="7" indent="-298450" rtl="0">
              <a:lnSpc>
                <a:spcPct val="100000"/>
              </a:lnSpc>
              <a:spcBef>
                <a:spcPts val="0"/>
              </a:spcBef>
              <a:spcAft>
                <a:spcPts val="0"/>
              </a:spcAft>
              <a:buClr>
                <a:srgbClr val="999999"/>
              </a:buClr>
              <a:buSzPts val="1100"/>
              <a:buFont typeface="Ubuntu Light"/>
              <a:buChar char="○"/>
              <a:defRPr sz="1100">
                <a:solidFill>
                  <a:srgbClr val="999999"/>
                </a:solidFill>
                <a:latin typeface="Ubuntu Light"/>
                <a:ea typeface="Ubuntu Light"/>
                <a:cs typeface="Ubuntu Light"/>
                <a:sym typeface="Ubuntu Light"/>
              </a:defRPr>
            </a:lvl8pPr>
            <a:lvl9pPr marL="4114800" lvl="8" indent="-292100" rtl="0">
              <a:lnSpc>
                <a:spcPct val="100000"/>
              </a:lnSpc>
              <a:spcBef>
                <a:spcPts val="0"/>
              </a:spcBef>
              <a:spcAft>
                <a:spcPts val="0"/>
              </a:spcAft>
              <a:buClr>
                <a:srgbClr val="999999"/>
              </a:buClr>
              <a:buSzPts val="1000"/>
              <a:buFont typeface="Ubuntu Light"/>
              <a:buChar char="■"/>
              <a:defRPr sz="1000">
                <a:solidFill>
                  <a:srgbClr val="999999"/>
                </a:solidFill>
                <a:latin typeface="Ubuntu Light"/>
                <a:ea typeface="Ubuntu Light"/>
                <a:cs typeface="Ubuntu Light"/>
                <a:sym typeface="Ubuntu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7" r:id="rId5"/>
    <p:sldLayoutId id="2147483659" r:id="rId6"/>
    <p:sldLayoutId id="2147483662" r:id="rId7"/>
    <p:sldLayoutId id="2147483664" r:id="rId8"/>
    <p:sldLayoutId id="2147483665" r:id="rId9"/>
    <p:sldLayoutId id="2147483666"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hyperlink" Target="https://github.com/slundberg/sha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88"/>
        <p:cNvGrpSpPr/>
        <p:nvPr/>
      </p:nvGrpSpPr>
      <p:grpSpPr>
        <a:xfrm>
          <a:off x="0" y="0"/>
          <a:ext cx="0" cy="0"/>
          <a:chOff x="0" y="0"/>
          <a:chExt cx="0" cy="0"/>
        </a:xfrm>
      </p:grpSpPr>
      <p:sp>
        <p:nvSpPr>
          <p:cNvPr id="189" name="Google Shape;189;p30"/>
          <p:cNvSpPr txBox="1">
            <a:spLocks noGrp="1"/>
          </p:cNvSpPr>
          <p:nvPr>
            <p:ph type="ctrTitle"/>
          </p:nvPr>
        </p:nvSpPr>
        <p:spPr>
          <a:xfrm>
            <a:off x="1610650" y="1856275"/>
            <a:ext cx="6157800" cy="875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s" sz="4000" dirty="0">
                <a:latin typeface="Baruta Black" panose="020F0902020206020304" pitchFamily="34" charset="77"/>
              </a:rPr>
              <a:t>Kickstarter</a:t>
            </a:r>
            <a:endParaRPr sz="4000" i="1" dirty="0">
              <a:solidFill>
                <a:srgbClr val="434343"/>
              </a:solidFill>
              <a:latin typeface="Baruta Black" panose="020F0902020206020304" pitchFamily="34" charset="77"/>
            </a:endParaRPr>
          </a:p>
        </p:txBody>
      </p:sp>
      <p:sp>
        <p:nvSpPr>
          <p:cNvPr id="190" name="Google Shape;190;p30"/>
          <p:cNvSpPr txBox="1"/>
          <p:nvPr/>
        </p:nvSpPr>
        <p:spPr>
          <a:xfrm>
            <a:off x="1610650" y="1220000"/>
            <a:ext cx="4004400" cy="65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 sz="1800" dirty="0">
                <a:solidFill>
                  <a:srgbClr val="434343"/>
                </a:solidFill>
                <a:latin typeface="Ubuntu Light"/>
                <a:ea typeface="Ubuntu Light"/>
                <a:cs typeface="Ubuntu Light"/>
                <a:sym typeface="Ubuntu Light"/>
              </a:rPr>
              <a:t>Predicting campaign success on</a:t>
            </a:r>
            <a:endParaRPr sz="1800" dirty="0">
              <a:solidFill>
                <a:srgbClr val="434343"/>
              </a:solidFill>
              <a:latin typeface="Ubuntu Light"/>
              <a:ea typeface="Ubuntu Light"/>
              <a:cs typeface="Ubuntu Light"/>
              <a:sym typeface="Ubuntu Light"/>
            </a:endParaRPr>
          </a:p>
        </p:txBody>
      </p:sp>
      <p:sp>
        <p:nvSpPr>
          <p:cNvPr id="4" name="Google Shape;190;p30">
            <a:extLst>
              <a:ext uri="{FF2B5EF4-FFF2-40B4-BE49-F238E27FC236}">
                <a16:creationId xmlns:a16="http://schemas.microsoft.com/office/drawing/2014/main" id="{2BB87C64-B813-3E4C-AB0A-8A62212E0DFB}"/>
              </a:ext>
            </a:extLst>
          </p:cNvPr>
          <p:cNvSpPr txBox="1"/>
          <p:nvPr/>
        </p:nvSpPr>
        <p:spPr>
          <a:xfrm>
            <a:off x="3764050" y="2920542"/>
            <a:ext cx="4004400" cy="658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s" sz="1800" dirty="0">
                <a:solidFill>
                  <a:srgbClr val="434343"/>
                </a:solidFill>
                <a:latin typeface="Ubuntu Light"/>
                <a:ea typeface="Ubuntu Light"/>
                <a:cs typeface="Ubuntu Light"/>
                <a:sym typeface="Ubuntu Light"/>
              </a:rPr>
              <a:t>Natasha Borders</a:t>
            </a:r>
            <a:endParaRPr sz="1800" dirty="0">
              <a:solidFill>
                <a:srgbClr val="434343"/>
              </a:solidFill>
              <a:latin typeface="Ubuntu Light"/>
              <a:ea typeface="Ubuntu Light"/>
              <a:cs typeface="Ubuntu Light"/>
              <a:sym typeface="Ubuntu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40"/>
          <p:cNvSpPr txBox="1">
            <a:spLocks noGrp="1"/>
          </p:cNvSpPr>
          <p:nvPr>
            <p:ph type="subTitle" idx="1"/>
          </p:nvPr>
        </p:nvSpPr>
        <p:spPr>
          <a:xfrm>
            <a:off x="221988" y="1017840"/>
            <a:ext cx="4590042" cy="3917215"/>
          </a:xfrm>
          <a:prstGeom prst="rect">
            <a:avLst/>
          </a:prstGeom>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Font typeface="Courier New" panose="02070309020205020404" pitchFamily="49" charset="0"/>
              <a:buChar char="o"/>
            </a:pPr>
            <a:r>
              <a:rPr lang="en-US" sz="1600" dirty="0">
                <a:solidFill>
                  <a:schemeClr val="bg2">
                    <a:lumMod val="50000"/>
                  </a:schemeClr>
                </a:solidFill>
              </a:rPr>
              <a:t>Set a small goal in USD that fits the scope of the campaign</a:t>
            </a:r>
          </a:p>
          <a:p>
            <a:pPr marL="285750" lvl="0" indent="-285750" algn="just" rtl="0">
              <a:lnSpc>
                <a:spcPct val="150000"/>
              </a:lnSpc>
              <a:spcBef>
                <a:spcPts val="0"/>
              </a:spcBef>
              <a:spcAft>
                <a:spcPts val="0"/>
              </a:spcAft>
              <a:buFont typeface="Courier New" panose="02070309020205020404" pitchFamily="49" charset="0"/>
              <a:buChar char="o"/>
            </a:pPr>
            <a:r>
              <a:rPr lang="en-US" sz="1600" dirty="0">
                <a:solidFill>
                  <a:schemeClr val="bg2">
                    <a:lumMod val="50000"/>
                  </a:schemeClr>
                </a:solidFill>
              </a:rPr>
              <a:t>Don’t stretch the campaign past 30 days</a:t>
            </a:r>
          </a:p>
          <a:p>
            <a:pPr marL="285750" lvl="0" indent="-285750" algn="just" rtl="0">
              <a:lnSpc>
                <a:spcPct val="150000"/>
              </a:lnSpc>
              <a:spcBef>
                <a:spcPts val="0"/>
              </a:spcBef>
              <a:spcAft>
                <a:spcPts val="0"/>
              </a:spcAft>
              <a:buFont typeface="Courier New" panose="02070309020205020404" pitchFamily="49" charset="0"/>
              <a:buChar char="o"/>
            </a:pPr>
            <a:r>
              <a:rPr lang="en-US" sz="1600" dirty="0">
                <a:solidFill>
                  <a:schemeClr val="bg2">
                    <a:lumMod val="50000"/>
                  </a:schemeClr>
                </a:solidFill>
              </a:rPr>
              <a:t>Consider the category carefully</a:t>
            </a:r>
          </a:p>
          <a:p>
            <a:pPr marL="285750" lvl="0" indent="-285750" algn="just" rtl="0">
              <a:lnSpc>
                <a:spcPct val="150000"/>
              </a:lnSpc>
              <a:spcBef>
                <a:spcPts val="0"/>
              </a:spcBef>
              <a:spcAft>
                <a:spcPts val="0"/>
              </a:spcAft>
              <a:buFont typeface="Courier New" panose="02070309020205020404" pitchFamily="49" charset="0"/>
              <a:buChar char="o"/>
            </a:pPr>
            <a:r>
              <a:rPr lang="en-US" sz="1600" dirty="0">
                <a:solidFill>
                  <a:schemeClr val="bg2">
                    <a:lumMod val="50000"/>
                  </a:schemeClr>
                </a:solidFill>
              </a:rPr>
              <a:t>Get endorsed by Kickstarter</a:t>
            </a:r>
          </a:p>
        </p:txBody>
      </p:sp>
      <p:sp>
        <p:nvSpPr>
          <p:cNvPr id="5" name="Title 4">
            <a:extLst>
              <a:ext uri="{FF2B5EF4-FFF2-40B4-BE49-F238E27FC236}">
                <a16:creationId xmlns:a16="http://schemas.microsoft.com/office/drawing/2014/main" id="{C0250E76-56D2-0644-8983-A8A83CE6A210}"/>
              </a:ext>
            </a:extLst>
          </p:cNvPr>
          <p:cNvSpPr>
            <a:spLocks noGrp="1"/>
          </p:cNvSpPr>
          <p:nvPr>
            <p:ph type="title"/>
          </p:nvPr>
        </p:nvSpPr>
        <p:spPr>
          <a:xfrm>
            <a:off x="221988" y="208426"/>
            <a:ext cx="4670052" cy="578100"/>
          </a:xfrm>
        </p:spPr>
        <p:txBody>
          <a:bodyPr/>
          <a:lstStyle/>
          <a:p>
            <a:r>
              <a:rPr lang="en-US" dirty="0"/>
              <a:t>Creator Recommendations</a:t>
            </a:r>
          </a:p>
        </p:txBody>
      </p:sp>
      <p:pic>
        <p:nvPicPr>
          <p:cNvPr id="7" name="Picture 6">
            <a:extLst>
              <a:ext uri="{FF2B5EF4-FFF2-40B4-BE49-F238E27FC236}">
                <a16:creationId xmlns:a16="http://schemas.microsoft.com/office/drawing/2014/main" id="{EE5827FD-9253-8949-BF7D-E2E72FD1874B}"/>
              </a:ext>
            </a:extLst>
          </p:cNvPr>
          <p:cNvPicPr>
            <a:picLocks noChangeAspect="1"/>
          </p:cNvPicPr>
          <p:nvPr/>
        </p:nvPicPr>
        <p:blipFill rotWithShape="1">
          <a:blip r:embed="rId3"/>
          <a:srcRect l="2315"/>
          <a:stretch/>
        </p:blipFill>
        <p:spPr>
          <a:xfrm>
            <a:off x="5862321" y="189375"/>
            <a:ext cx="3059692" cy="478221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4698275" y="189950"/>
            <a:ext cx="53112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Next Steps</a:t>
            </a:r>
            <a:endParaRPr dirty="0">
              <a:solidFill>
                <a:srgbClr val="434343"/>
              </a:solidFill>
            </a:endParaRPr>
          </a:p>
        </p:txBody>
      </p:sp>
      <p:sp>
        <p:nvSpPr>
          <p:cNvPr id="197" name="Google Shape;197;p31"/>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Develop XGBoost Heroku app</a:t>
            </a:r>
            <a:endParaRPr dirty="0"/>
          </a:p>
        </p:txBody>
      </p:sp>
      <p:sp>
        <p:nvSpPr>
          <p:cNvPr id="198" name="Google Shape;198;p31"/>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dirty="0"/>
              <a:t>Do stretch goals help?</a:t>
            </a:r>
            <a:endParaRPr sz="1600" dirty="0"/>
          </a:p>
        </p:txBody>
      </p:sp>
      <p:sp>
        <p:nvSpPr>
          <p:cNvPr id="199" name="Google Shape;199;p31"/>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Explore monetary side of things</a:t>
            </a:r>
            <a:endParaRPr dirty="0"/>
          </a:p>
        </p:txBody>
      </p:sp>
      <p:sp>
        <p:nvSpPr>
          <p:cNvPr id="200" name="Google Shape;200;p31"/>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dirty="0"/>
              <a:t>Full functionality and visual appeal</a:t>
            </a:r>
            <a:endParaRPr sz="1600" dirty="0"/>
          </a:p>
        </p:txBody>
      </p:sp>
      <p:sp>
        <p:nvSpPr>
          <p:cNvPr id="201" name="Google Shape;201;p31"/>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dirty="0"/>
              <a:t>Explore how quickly campaigns are fulfilled</a:t>
            </a:r>
            <a:endParaRPr sz="1600" dirty="0"/>
          </a:p>
        </p:txBody>
      </p:sp>
      <p:sp>
        <p:nvSpPr>
          <p:cNvPr id="202" name="Google Shape;202;p31"/>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What will the future bring?</a:t>
            </a:r>
            <a:endParaRPr dirty="0"/>
          </a:p>
        </p:txBody>
      </p:sp>
      <p:sp>
        <p:nvSpPr>
          <p:cNvPr id="203" name="Google Shape;203;p31"/>
          <p:cNvSpPr txBox="1">
            <a:spLocks noGrp="1"/>
          </p:cNvSpPr>
          <p:nvPr>
            <p:ph type="title" idx="7"/>
          </p:nvPr>
        </p:nvSpPr>
        <p:spPr>
          <a:xfrm>
            <a:off x="3372225" y="151827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1</a:t>
            </a:r>
            <a:endParaRPr/>
          </a:p>
        </p:txBody>
      </p:sp>
      <p:sp>
        <p:nvSpPr>
          <p:cNvPr id="204" name="Google Shape;204;p31"/>
          <p:cNvSpPr txBox="1">
            <a:spLocks noGrp="1"/>
          </p:cNvSpPr>
          <p:nvPr>
            <p:ph type="title" idx="8"/>
          </p:nvPr>
        </p:nvSpPr>
        <p:spPr>
          <a:xfrm>
            <a:off x="3372225" y="2645500"/>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2</a:t>
            </a:r>
            <a:endParaRPr/>
          </a:p>
        </p:txBody>
      </p:sp>
      <p:sp>
        <p:nvSpPr>
          <p:cNvPr id="205" name="Google Shape;205;p31"/>
          <p:cNvSpPr txBox="1">
            <a:spLocks noGrp="1"/>
          </p:cNvSpPr>
          <p:nvPr>
            <p:ph type="title" idx="9"/>
          </p:nvPr>
        </p:nvSpPr>
        <p:spPr>
          <a:xfrm>
            <a:off x="3372225" y="377272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3</a:t>
            </a:r>
            <a:endParaRPr/>
          </a:p>
        </p:txBody>
      </p:sp>
      <p:sp>
        <p:nvSpPr>
          <p:cNvPr id="13" name="Google Shape;195;p31">
            <a:extLst>
              <a:ext uri="{FF2B5EF4-FFF2-40B4-BE49-F238E27FC236}">
                <a16:creationId xmlns:a16="http://schemas.microsoft.com/office/drawing/2014/main" id="{6C600DB1-1765-734C-B738-18EF3653C854}"/>
              </a:ext>
            </a:extLst>
          </p:cNvPr>
          <p:cNvSpPr txBox="1">
            <a:spLocks/>
          </p:cNvSpPr>
          <p:nvPr/>
        </p:nvSpPr>
        <p:spPr>
          <a:xfrm>
            <a:off x="0" y="4070681"/>
            <a:ext cx="1258800" cy="111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rgbClr val="434343"/>
              </a:buClr>
              <a:buSzPts val="2400"/>
              <a:buFont typeface="Ubuntu"/>
              <a:buNone/>
              <a:defRPr sz="2400" b="1" i="0" u="none" strike="noStrike" cap="none">
                <a:solidFill>
                  <a:srgbClr val="434343"/>
                </a:solidFill>
                <a:latin typeface="Ubuntu"/>
                <a:ea typeface="Ubuntu"/>
                <a:cs typeface="Ubuntu"/>
                <a:sym typeface="Ubuntu"/>
              </a:defRPr>
            </a:lvl1pPr>
            <a:lvl2pPr marR="0" lvl="1"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2pPr>
            <a:lvl3pPr marR="0" lvl="2"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3pPr>
            <a:lvl4pPr marR="0" lvl="3"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4pPr>
            <a:lvl5pPr marR="0" lvl="4"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5pPr>
            <a:lvl6pPr marR="0" lvl="5"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6pPr>
            <a:lvl7pPr marR="0" lvl="6"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7pPr>
            <a:lvl8pPr marR="0" lvl="7"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8pPr>
            <a:lvl9pPr marR="0" lvl="8"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9pPr>
          </a:lstStyle>
          <a:p>
            <a:r>
              <a:rPr lang="en-US" sz="9600" dirty="0">
                <a:latin typeface="Baruta Black" panose="020F0902020206020304" pitchFamily="34" charset="77"/>
              </a:rPr>
              <a:t>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1"/>
        <p:cNvGrpSpPr/>
        <p:nvPr/>
      </p:nvGrpSpPr>
      <p:grpSpPr>
        <a:xfrm>
          <a:off x="0" y="0"/>
          <a:ext cx="0" cy="0"/>
          <a:chOff x="0" y="0"/>
          <a:chExt cx="0" cy="0"/>
        </a:xfrm>
      </p:grpSpPr>
      <p:sp>
        <p:nvSpPr>
          <p:cNvPr id="912" name="Google Shape;912;p59"/>
          <p:cNvSpPr/>
          <p:nvPr/>
        </p:nvSpPr>
        <p:spPr>
          <a:xfrm>
            <a:off x="676300" y="321200"/>
            <a:ext cx="7848900" cy="44475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9"/>
          <p:cNvSpPr/>
          <p:nvPr/>
        </p:nvSpPr>
        <p:spPr>
          <a:xfrm>
            <a:off x="676300" y="321200"/>
            <a:ext cx="2029200" cy="44475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9"/>
          <p:cNvSpPr txBox="1">
            <a:spLocks noGrp="1"/>
          </p:cNvSpPr>
          <p:nvPr>
            <p:ph type="body" idx="4294967295"/>
          </p:nvPr>
        </p:nvSpPr>
        <p:spPr>
          <a:xfrm>
            <a:off x="3094000" y="2451275"/>
            <a:ext cx="2955900" cy="42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dirty="0">
                <a:solidFill>
                  <a:schemeClr val="bg1"/>
                </a:solidFill>
              </a:rPr>
              <a:t>Any questions?</a:t>
            </a:r>
            <a:endParaRPr sz="1600" dirty="0">
              <a:solidFill>
                <a:schemeClr val="bg1"/>
              </a:solidFill>
            </a:endParaRPr>
          </a:p>
          <a:p>
            <a:pPr marL="0" lvl="0" indent="0" algn="ctr" rtl="0">
              <a:spcBef>
                <a:spcPts val="0"/>
              </a:spcBef>
              <a:spcAft>
                <a:spcPts val="0"/>
              </a:spcAft>
              <a:buClr>
                <a:schemeClr val="dk1"/>
              </a:buClr>
              <a:buSzPts val="1100"/>
              <a:buFont typeface="Arial"/>
              <a:buNone/>
            </a:pPr>
            <a:endParaRPr sz="1200" dirty="0">
              <a:solidFill>
                <a:srgbClr val="434343"/>
              </a:solidFill>
            </a:endParaRPr>
          </a:p>
        </p:txBody>
      </p:sp>
      <p:cxnSp>
        <p:nvCxnSpPr>
          <p:cNvPr id="915" name="Google Shape;915;p59"/>
          <p:cNvCxnSpPr/>
          <p:nvPr/>
        </p:nvCxnSpPr>
        <p:spPr>
          <a:xfrm>
            <a:off x="4233850" y="3374100"/>
            <a:ext cx="676200" cy="0"/>
          </a:xfrm>
          <a:prstGeom prst="straightConnector1">
            <a:avLst/>
          </a:prstGeom>
          <a:noFill/>
          <a:ln w="76200" cap="flat" cmpd="sng">
            <a:solidFill>
              <a:schemeClr val="tx2"/>
            </a:solidFill>
            <a:prstDash val="solid"/>
            <a:round/>
            <a:headEnd type="none" w="med" len="med"/>
            <a:tailEnd type="none" w="med" len="med"/>
          </a:ln>
        </p:spPr>
      </p:cxnSp>
      <p:sp>
        <p:nvSpPr>
          <p:cNvPr id="917" name="Google Shape;917;p59"/>
          <p:cNvSpPr txBox="1">
            <a:spLocks noGrp="1"/>
          </p:cNvSpPr>
          <p:nvPr>
            <p:ph type="ctrTitle"/>
          </p:nvPr>
        </p:nvSpPr>
        <p:spPr>
          <a:xfrm>
            <a:off x="3094000" y="1515550"/>
            <a:ext cx="2955900" cy="853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s" sz="3600" dirty="0">
                <a:solidFill>
                  <a:srgbClr val="434343"/>
                </a:solidFill>
                <a:latin typeface="Baruta Black" panose="020F0902020206020304" pitchFamily="34" charset="77"/>
              </a:rPr>
              <a:t>T</a:t>
            </a:r>
            <a:r>
              <a:rPr lang="es" dirty="0">
                <a:latin typeface="Baruta Black" panose="020F0902020206020304" pitchFamily="34" charset="77"/>
              </a:rPr>
              <a:t>hank you</a:t>
            </a:r>
            <a:r>
              <a:rPr lang="es" sz="3600" dirty="0">
                <a:solidFill>
                  <a:srgbClr val="434343"/>
                </a:solidFill>
              </a:rPr>
              <a:t>!</a:t>
            </a:r>
            <a:endParaRPr i="1" dirty="0">
              <a:solidFill>
                <a:srgbClr val="43434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grpSp>
        <p:nvGrpSpPr>
          <p:cNvPr id="670" name="Google Shape;670;p48"/>
          <p:cNvGrpSpPr/>
          <p:nvPr/>
        </p:nvGrpSpPr>
        <p:grpSpPr>
          <a:xfrm>
            <a:off x="640936" y="1359706"/>
            <a:ext cx="7921256" cy="3073830"/>
            <a:chOff x="1907514" y="1611245"/>
            <a:chExt cx="5328973" cy="2793092"/>
          </a:xfrm>
        </p:grpSpPr>
        <p:sp>
          <p:nvSpPr>
            <p:cNvPr id="671" name="Google Shape;671;p48"/>
            <p:cNvSpPr/>
            <p:nvPr/>
          </p:nvSpPr>
          <p:spPr>
            <a:xfrm>
              <a:off x="1907514" y="1611245"/>
              <a:ext cx="1103817" cy="1191534"/>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48"/>
            <p:cNvSpPr/>
            <p:nvPr/>
          </p:nvSpPr>
          <p:spPr>
            <a:xfrm>
              <a:off x="3974021" y="1611245"/>
              <a:ext cx="1101018" cy="1191534"/>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8"/>
            <p:cNvSpPr/>
            <p:nvPr/>
          </p:nvSpPr>
          <p:spPr>
            <a:xfrm>
              <a:off x="2921990" y="3212803"/>
              <a:ext cx="1104050" cy="1191534"/>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5000161" y="3212803"/>
              <a:ext cx="1103817" cy="1191534"/>
            </a:xfrm>
            <a:custGeom>
              <a:avLst/>
              <a:gdLst/>
              <a:ahLst/>
              <a:cxnLst/>
              <a:rect l="l" t="t" r="r" b="b"/>
              <a:pathLst>
                <a:path w="4732" h="5225" extrusionOk="0">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6040529" y="1611245"/>
              <a:ext cx="1104050" cy="1191534"/>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1976560" y="2983732"/>
              <a:ext cx="5259926" cy="48117"/>
            </a:xfrm>
            <a:custGeom>
              <a:avLst/>
              <a:gdLst/>
              <a:ahLst/>
              <a:cxnLst/>
              <a:rect l="l" t="t" r="r" b="b"/>
              <a:pathLst>
                <a:path w="22549" h="211" extrusionOk="0">
                  <a:moveTo>
                    <a:pt x="0" y="1"/>
                  </a:moveTo>
                  <a:lnTo>
                    <a:pt x="0" y="210"/>
                  </a:lnTo>
                  <a:lnTo>
                    <a:pt x="22548" y="210"/>
                  </a:lnTo>
                  <a:lnTo>
                    <a:pt x="22548" y="1"/>
                  </a:ln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48"/>
            <p:cNvSpPr/>
            <p:nvPr/>
          </p:nvSpPr>
          <p:spPr>
            <a:xfrm>
              <a:off x="2284006" y="2909504"/>
              <a:ext cx="267557" cy="224852"/>
            </a:xfrm>
            <a:custGeom>
              <a:avLst/>
              <a:gdLst/>
              <a:ahLst/>
              <a:cxnLst/>
              <a:rect l="l" t="t" r="r" b="b"/>
              <a:pathLst>
                <a:path w="1147" h="986" extrusionOk="0">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3321575" y="2909732"/>
              <a:ext cx="267557" cy="224624"/>
            </a:xfrm>
            <a:custGeom>
              <a:avLst/>
              <a:gdLst/>
              <a:ahLst/>
              <a:cxnLst/>
              <a:rect l="l" t="t" r="r" b="b"/>
              <a:pathLst>
                <a:path w="1147" h="985" extrusionOk="0">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4359144" y="2909276"/>
              <a:ext cx="267557" cy="223940"/>
            </a:xfrm>
            <a:custGeom>
              <a:avLst/>
              <a:gdLst/>
              <a:ahLst/>
              <a:cxnLst/>
              <a:rect l="l" t="t" r="r" b="b"/>
              <a:pathLst>
                <a:path w="1147" h="982" extrusionOk="0">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5399513" y="2909732"/>
              <a:ext cx="264757" cy="224624"/>
            </a:xfrm>
            <a:custGeom>
              <a:avLst/>
              <a:gdLst/>
              <a:ahLst/>
              <a:cxnLst/>
              <a:rect l="l" t="t" r="r" b="b"/>
              <a:pathLst>
                <a:path w="1135" h="985" extrusionOk="0">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6474638" y="2909276"/>
              <a:ext cx="267557" cy="223940"/>
            </a:xfrm>
            <a:custGeom>
              <a:avLst/>
              <a:gdLst/>
              <a:ahLst/>
              <a:cxnLst/>
              <a:rect l="l" t="t" r="r" b="b"/>
              <a:pathLst>
                <a:path w="1147" h="982" extrusionOk="0">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8"/>
          <p:cNvSpPr txBox="1">
            <a:spLocks noGrp="1"/>
          </p:cNvSpPr>
          <p:nvPr>
            <p:ph type="title"/>
          </p:nvPr>
        </p:nvSpPr>
        <p:spPr>
          <a:xfrm>
            <a:off x="434715" y="352756"/>
            <a:ext cx="8289560" cy="538816"/>
          </a:xfrm>
          <a:prstGeom prst="rect">
            <a:avLst/>
          </a:prstGeom>
        </p:spPr>
        <p:txBody>
          <a:bodyPr spcFirstLastPara="1" wrap="square" lIns="91425" tIns="91425" rIns="91425" bIns="91425" anchor="b" anchorCtr="0">
            <a:noAutofit/>
          </a:bodyPr>
          <a:lstStyle/>
          <a:p>
            <a:r>
              <a:rPr lang="en-US" dirty="0">
                <a:solidFill>
                  <a:schemeClr val="bg2"/>
                </a:solidFill>
              </a:rPr>
              <a:t>Analysis Pipeline</a:t>
            </a:r>
          </a:p>
        </p:txBody>
      </p:sp>
      <p:sp>
        <p:nvSpPr>
          <p:cNvPr id="683" name="Google Shape;683;p48"/>
          <p:cNvSpPr txBox="1">
            <a:spLocks noGrp="1"/>
          </p:cNvSpPr>
          <p:nvPr>
            <p:ph type="body" idx="4294967295"/>
          </p:nvPr>
        </p:nvSpPr>
        <p:spPr>
          <a:xfrm>
            <a:off x="640936" y="1422397"/>
            <a:ext cx="1612363" cy="10443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dirty="0">
                <a:solidFill>
                  <a:schemeClr val="bg1"/>
                </a:solidFill>
                <a:latin typeface="Ubuntu"/>
                <a:ea typeface="Ubuntu"/>
                <a:cs typeface="Ubuntu"/>
                <a:sym typeface="Ubuntu"/>
              </a:rPr>
              <a:t>Data Cleaning </a:t>
            </a:r>
          </a:p>
          <a:p>
            <a:pPr marL="0" lvl="0" indent="0" algn="ctr" rtl="0">
              <a:spcBef>
                <a:spcPts val="0"/>
              </a:spcBef>
              <a:spcAft>
                <a:spcPts val="0"/>
              </a:spcAft>
              <a:buClr>
                <a:schemeClr val="dk1"/>
              </a:buClr>
              <a:buSzPts val="1100"/>
              <a:buFont typeface="Arial"/>
              <a:buNone/>
            </a:pPr>
            <a:r>
              <a:rPr lang="es" dirty="0">
                <a:solidFill>
                  <a:schemeClr val="bg1"/>
                </a:solidFill>
                <a:latin typeface="Ubuntu"/>
                <a:ea typeface="Ubuntu"/>
                <a:cs typeface="Ubuntu"/>
                <a:sym typeface="Ubuntu"/>
              </a:rPr>
              <a:t>Feature Engineering </a:t>
            </a:r>
            <a:endParaRPr dirty="0">
              <a:solidFill>
                <a:schemeClr val="bg1"/>
              </a:solidFill>
              <a:latin typeface="Ubuntu"/>
              <a:ea typeface="Ubuntu"/>
              <a:cs typeface="Ubuntu"/>
              <a:sym typeface="Ubuntu"/>
            </a:endParaRPr>
          </a:p>
        </p:txBody>
      </p:sp>
      <p:sp>
        <p:nvSpPr>
          <p:cNvPr id="26" name="Google Shape;683;p48">
            <a:extLst>
              <a:ext uri="{FF2B5EF4-FFF2-40B4-BE49-F238E27FC236}">
                <a16:creationId xmlns:a16="http://schemas.microsoft.com/office/drawing/2014/main" id="{92CFBDC6-6BD1-744D-A169-609671B9F8A1}"/>
              </a:ext>
            </a:extLst>
          </p:cNvPr>
          <p:cNvSpPr txBox="1">
            <a:spLocks/>
          </p:cNvSpPr>
          <p:nvPr/>
        </p:nvSpPr>
        <p:spPr>
          <a:xfrm>
            <a:off x="2177658" y="3285328"/>
            <a:ext cx="1612363" cy="10443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0" indent="0" algn="ctr">
              <a:buClr>
                <a:schemeClr val="dk1"/>
              </a:buClr>
              <a:buSzPts val="1100"/>
              <a:buFont typeface="Arial"/>
              <a:buNone/>
            </a:pPr>
            <a:r>
              <a:rPr lang="en-US" dirty="0">
                <a:solidFill>
                  <a:schemeClr val="bg1"/>
                </a:solidFill>
                <a:latin typeface="Ubuntu"/>
                <a:ea typeface="Ubuntu"/>
                <a:cs typeface="Ubuntu"/>
                <a:sym typeface="Ubuntu"/>
              </a:rPr>
              <a:t>Model Selection</a:t>
            </a:r>
          </a:p>
          <a:p>
            <a:pPr marL="0" indent="0" algn="ctr">
              <a:buClr>
                <a:schemeClr val="dk1"/>
              </a:buClr>
              <a:buSzPts val="1100"/>
              <a:buFont typeface="Arial"/>
              <a:buNone/>
            </a:pPr>
            <a:endParaRPr lang="en-US" dirty="0">
              <a:solidFill>
                <a:schemeClr val="bg1"/>
              </a:solidFill>
              <a:latin typeface="Ubuntu"/>
              <a:ea typeface="Ubuntu"/>
              <a:cs typeface="Ubuntu"/>
              <a:sym typeface="Ubuntu"/>
            </a:endParaRPr>
          </a:p>
          <a:p>
            <a:pPr marL="0" indent="0" algn="ctr">
              <a:buClr>
                <a:schemeClr val="dk1"/>
              </a:buClr>
              <a:buSzPts val="1100"/>
              <a:buFont typeface="Arial"/>
              <a:buNone/>
            </a:pPr>
            <a:r>
              <a:rPr lang="en-US" dirty="0">
                <a:solidFill>
                  <a:schemeClr val="bg1"/>
                </a:solidFill>
                <a:latin typeface="Ubuntu"/>
                <a:ea typeface="Ubuntu"/>
                <a:cs typeface="Ubuntu"/>
                <a:sym typeface="Ubuntu"/>
              </a:rPr>
              <a:t>AUC and Precision</a:t>
            </a:r>
          </a:p>
        </p:txBody>
      </p:sp>
      <p:sp>
        <p:nvSpPr>
          <p:cNvPr id="27" name="Google Shape;683;p48">
            <a:extLst>
              <a:ext uri="{FF2B5EF4-FFF2-40B4-BE49-F238E27FC236}">
                <a16:creationId xmlns:a16="http://schemas.microsoft.com/office/drawing/2014/main" id="{694DCBCA-3AED-4148-AACB-60BBDEC21B01}"/>
              </a:ext>
            </a:extLst>
          </p:cNvPr>
          <p:cNvSpPr txBox="1">
            <a:spLocks/>
          </p:cNvSpPr>
          <p:nvPr/>
        </p:nvSpPr>
        <p:spPr>
          <a:xfrm>
            <a:off x="3736943" y="1395967"/>
            <a:ext cx="1612363" cy="10443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0" indent="0" algn="ctr">
              <a:buClr>
                <a:schemeClr val="dk1"/>
              </a:buClr>
              <a:buSzPts val="1100"/>
              <a:buFont typeface="Arial"/>
              <a:buNone/>
            </a:pPr>
            <a:r>
              <a:rPr lang="en-US" dirty="0">
                <a:solidFill>
                  <a:schemeClr val="bg1"/>
                </a:solidFill>
                <a:latin typeface="Ubuntu"/>
                <a:ea typeface="Ubuntu"/>
                <a:cs typeface="Ubuntu"/>
                <a:sym typeface="Ubuntu"/>
              </a:rPr>
              <a:t>Grid Search CV</a:t>
            </a:r>
          </a:p>
          <a:p>
            <a:pPr marL="0" indent="0" algn="ctr">
              <a:buClr>
                <a:schemeClr val="dk1"/>
              </a:buClr>
              <a:buSzPts val="1100"/>
              <a:buFont typeface="Arial"/>
              <a:buNone/>
            </a:pPr>
            <a:r>
              <a:rPr lang="en-US" dirty="0">
                <a:solidFill>
                  <a:schemeClr val="bg1"/>
                </a:solidFill>
                <a:latin typeface="Ubuntu"/>
                <a:ea typeface="Ubuntu"/>
                <a:cs typeface="Ubuntu"/>
                <a:sym typeface="Ubuntu"/>
              </a:rPr>
              <a:t>on</a:t>
            </a:r>
          </a:p>
          <a:p>
            <a:pPr marL="0" indent="0" algn="ctr">
              <a:buClr>
                <a:schemeClr val="dk1"/>
              </a:buClr>
              <a:buSzPts val="1100"/>
              <a:buFont typeface="Arial"/>
              <a:buNone/>
            </a:pPr>
            <a:r>
              <a:rPr lang="en-US" dirty="0">
                <a:solidFill>
                  <a:schemeClr val="bg1"/>
                </a:solidFill>
                <a:latin typeface="Ubuntu"/>
                <a:ea typeface="Ubuntu"/>
                <a:cs typeface="Ubuntu"/>
                <a:sym typeface="Ubuntu"/>
              </a:rPr>
              <a:t>top performers</a:t>
            </a:r>
          </a:p>
        </p:txBody>
      </p:sp>
      <p:sp>
        <p:nvSpPr>
          <p:cNvPr id="28" name="Google Shape;683;p48">
            <a:extLst>
              <a:ext uri="{FF2B5EF4-FFF2-40B4-BE49-F238E27FC236}">
                <a16:creationId xmlns:a16="http://schemas.microsoft.com/office/drawing/2014/main" id="{F248093E-8D5A-0747-A012-B32208FB6078}"/>
              </a:ext>
            </a:extLst>
          </p:cNvPr>
          <p:cNvSpPr txBox="1">
            <a:spLocks/>
          </p:cNvSpPr>
          <p:nvPr/>
        </p:nvSpPr>
        <p:spPr>
          <a:xfrm>
            <a:off x="5252207" y="3285328"/>
            <a:ext cx="1612363" cy="1125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0" indent="0" algn="ctr">
              <a:buClr>
                <a:schemeClr val="dk1"/>
              </a:buClr>
              <a:buSzPts val="1100"/>
              <a:buFont typeface="Arial"/>
              <a:buNone/>
            </a:pPr>
            <a:r>
              <a:rPr lang="en-US" dirty="0">
                <a:solidFill>
                  <a:schemeClr val="bg1"/>
                </a:solidFill>
                <a:latin typeface="Ubuntu"/>
                <a:ea typeface="Ubuntu"/>
                <a:cs typeface="Ubuntu"/>
                <a:sym typeface="Ubuntu"/>
              </a:rPr>
              <a:t>Performance</a:t>
            </a:r>
          </a:p>
          <a:p>
            <a:pPr marL="0" indent="0" algn="ctr">
              <a:buClr>
                <a:schemeClr val="dk1"/>
              </a:buClr>
              <a:buSzPts val="1100"/>
              <a:buFont typeface="Arial"/>
              <a:buNone/>
            </a:pPr>
            <a:r>
              <a:rPr lang="en-US" dirty="0">
                <a:solidFill>
                  <a:schemeClr val="bg1"/>
                </a:solidFill>
                <a:latin typeface="Ubuntu"/>
                <a:ea typeface="Ubuntu"/>
                <a:cs typeface="Ubuntu"/>
                <a:sym typeface="Ubuntu"/>
              </a:rPr>
              <a:t>evaluation</a:t>
            </a:r>
          </a:p>
        </p:txBody>
      </p:sp>
      <p:sp>
        <p:nvSpPr>
          <p:cNvPr id="29" name="Google Shape;683;p48">
            <a:extLst>
              <a:ext uri="{FF2B5EF4-FFF2-40B4-BE49-F238E27FC236}">
                <a16:creationId xmlns:a16="http://schemas.microsoft.com/office/drawing/2014/main" id="{3E277416-3152-DE4E-914B-3AF036326CC7}"/>
              </a:ext>
            </a:extLst>
          </p:cNvPr>
          <p:cNvSpPr txBox="1">
            <a:spLocks/>
          </p:cNvSpPr>
          <p:nvPr/>
        </p:nvSpPr>
        <p:spPr>
          <a:xfrm>
            <a:off x="6780297" y="1463268"/>
            <a:ext cx="1612363" cy="1125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0" indent="0" algn="ctr">
              <a:buClr>
                <a:schemeClr val="dk1"/>
              </a:buClr>
              <a:buSzPts val="1100"/>
              <a:buFont typeface="Arial"/>
              <a:buNone/>
            </a:pPr>
            <a:r>
              <a:rPr lang="en-US" dirty="0">
                <a:solidFill>
                  <a:schemeClr val="bg1"/>
                </a:solidFill>
                <a:latin typeface="Ubuntu"/>
                <a:ea typeface="Ubuntu"/>
                <a:cs typeface="Ubuntu"/>
                <a:sym typeface="Ubuntu"/>
              </a:rPr>
              <a:t>Flask app on </a:t>
            </a:r>
          </a:p>
          <a:p>
            <a:pPr marL="0" indent="0" algn="ctr">
              <a:buClr>
                <a:schemeClr val="dk1"/>
              </a:buClr>
              <a:buSzPts val="1100"/>
              <a:buFont typeface="Arial"/>
              <a:buNone/>
            </a:pPr>
            <a:r>
              <a:rPr lang="en-US" dirty="0">
                <a:solidFill>
                  <a:schemeClr val="bg1"/>
                </a:solidFill>
                <a:latin typeface="Ubuntu"/>
                <a:ea typeface="Ubuntu"/>
                <a:cs typeface="Ubuntu"/>
                <a:sym typeface="Ubuntu"/>
              </a:rPr>
              <a:t>Heroku</a:t>
            </a:r>
          </a:p>
        </p:txBody>
      </p:sp>
    </p:spTree>
    <p:extLst>
      <p:ext uri="{BB962C8B-B14F-4D97-AF65-F5344CB8AC3E}">
        <p14:creationId xmlns:p14="http://schemas.microsoft.com/office/powerpoint/2010/main" val="4219639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C0AB638-7AD3-DB4E-8C8E-E0A969962B6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8247" r="6288"/>
          <a:stretch/>
        </p:blipFill>
        <p:spPr>
          <a:xfrm>
            <a:off x="1" y="0"/>
            <a:ext cx="9144000" cy="4755223"/>
          </a:xfrm>
          <a:prstGeom prst="rect">
            <a:avLst/>
          </a:prstGeom>
        </p:spPr>
      </p:pic>
    </p:spTree>
    <p:extLst>
      <p:ext uri="{BB962C8B-B14F-4D97-AF65-F5344CB8AC3E}">
        <p14:creationId xmlns:p14="http://schemas.microsoft.com/office/powerpoint/2010/main" val="168264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69273A5-3A8E-214F-A566-2052050D819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6392" t="8987" r="8866" b="4029"/>
          <a:stretch/>
        </p:blipFill>
        <p:spPr>
          <a:xfrm>
            <a:off x="1" y="480767"/>
            <a:ext cx="9130048" cy="4165170"/>
          </a:xfrm>
          <a:prstGeom prst="rect">
            <a:avLst/>
          </a:prstGeom>
        </p:spPr>
      </p:pic>
    </p:spTree>
    <p:extLst>
      <p:ext uri="{BB962C8B-B14F-4D97-AF65-F5344CB8AC3E}">
        <p14:creationId xmlns:p14="http://schemas.microsoft.com/office/powerpoint/2010/main" val="3031768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218"/>
        <p:cNvGrpSpPr/>
        <p:nvPr/>
      </p:nvGrpSpPr>
      <p:grpSpPr>
        <a:xfrm>
          <a:off x="0" y="0"/>
          <a:ext cx="0" cy="0"/>
          <a:chOff x="0" y="0"/>
          <a:chExt cx="0" cy="0"/>
        </a:xfrm>
      </p:grpSpPr>
      <p:sp>
        <p:nvSpPr>
          <p:cNvPr id="220" name="Google Shape;220;p33"/>
          <p:cNvSpPr txBox="1">
            <a:spLocks noGrp="1"/>
          </p:cNvSpPr>
          <p:nvPr>
            <p:ph type="title"/>
          </p:nvPr>
        </p:nvSpPr>
        <p:spPr>
          <a:xfrm>
            <a:off x="663190" y="584616"/>
            <a:ext cx="8480810" cy="3946209"/>
          </a:xfrm>
          <a:prstGeom prst="rect">
            <a:avLst/>
          </a:prstGeom>
          <a:solidFill>
            <a:schemeClr val="bg1"/>
          </a:solidFill>
        </p:spPr>
        <p:txBody>
          <a:bodyPr spcFirstLastPara="1" wrap="square" lIns="91425" tIns="91425" rIns="91425" bIns="91425" anchor="t" anchorCtr="0">
            <a:noAutofit/>
          </a:bodyPr>
          <a:lstStyle/>
          <a:p>
            <a:pPr lvl="0" algn="ctr">
              <a:buClr>
                <a:srgbClr val="000000"/>
              </a:buClr>
              <a:buSzPts val="1100"/>
            </a:pPr>
            <a:r>
              <a:rPr lang="es" sz="3600" dirty="0"/>
              <a:t>   </a:t>
            </a:r>
            <a:r>
              <a:rPr lang="es" sz="2800" dirty="0"/>
              <a:t>How does </a:t>
            </a:r>
            <a:r>
              <a:rPr lang="es" sz="2800" dirty="0">
                <a:latin typeface="Baruta Black" panose="020F0902020206020304" pitchFamily="34" charset="77"/>
              </a:rPr>
              <a:t>Kickstarter</a:t>
            </a:r>
            <a:r>
              <a:rPr lang="es" sz="2800" dirty="0"/>
              <a:t> work?</a:t>
            </a:r>
            <a:endParaRPr sz="2800" b="1" dirty="0">
              <a:solidFill>
                <a:srgbClr val="666666"/>
              </a:solidFill>
            </a:endParaRPr>
          </a:p>
        </p:txBody>
      </p:sp>
      <p:sp>
        <p:nvSpPr>
          <p:cNvPr id="219" name="Google Shape;219;p33"/>
          <p:cNvSpPr txBox="1">
            <a:spLocks noGrp="1"/>
          </p:cNvSpPr>
          <p:nvPr>
            <p:ph type="subTitle" idx="1"/>
          </p:nvPr>
        </p:nvSpPr>
        <p:spPr>
          <a:xfrm>
            <a:off x="809469" y="1334124"/>
            <a:ext cx="8214610" cy="3087973"/>
          </a:xfrm>
          <a:prstGeom prst="rect">
            <a:avLst/>
          </a:prstGeom>
        </p:spPr>
        <p:txBody>
          <a:bodyPr spcFirstLastPara="1" wrap="square" lIns="91425" tIns="91425" rIns="91425" bIns="91425" anchor="t" anchorCtr="0">
            <a:noAutofit/>
          </a:bodyPr>
          <a:lstStyle/>
          <a:p>
            <a:pPr marL="285750" indent="-285750">
              <a:lnSpc>
                <a:spcPct val="200000"/>
              </a:lnSpc>
              <a:buFont typeface="Courier New" panose="02070309020205020404" pitchFamily="49" charset="0"/>
              <a:buChar char="o"/>
            </a:pPr>
            <a:r>
              <a:rPr lang="en-US" sz="1600" dirty="0"/>
              <a:t>All or nothing funding model </a:t>
            </a:r>
          </a:p>
          <a:p>
            <a:pPr marL="285750" indent="-285750">
              <a:lnSpc>
                <a:spcPct val="200000"/>
              </a:lnSpc>
              <a:buFont typeface="Courier New" panose="02070309020205020404" pitchFamily="49" charset="0"/>
              <a:buChar char="o"/>
            </a:pPr>
            <a:r>
              <a:rPr lang="en-US" sz="1600" dirty="0"/>
              <a:t>Creators want the campaign to succeed</a:t>
            </a:r>
          </a:p>
          <a:p>
            <a:pPr marL="285750" indent="-285750">
              <a:lnSpc>
                <a:spcPct val="200000"/>
              </a:lnSpc>
              <a:buFont typeface="Courier New" panose="02070309020205020404" pitchFamily="49" charset="0"/>
              <a:buChar char="o"/>
            </a:pPr>
            <a:r>
              <a:rPr lang="en-US" sz="1600" dirty="0"/>
              <a:t>Backers don’t want to miss an amazing opportunity</a:t>
            </a:r>
          </a:p>
          <a:p>
            <a:pPr marL="285750" indent="-285750">
              <a:lnSpc>
                <a:spcPct val="200000"/>
              </a:lnSpc>
              <a:buFont typeface="Courier New" panose="02070309020205020404" pitchFamily="49" charset="0"/>
              <a:buChar char="o"/>
            </a:pPr>
            <a:r>
              <a:rPr lang="en-US" sz="1600" dirty="0"/>
              <a:t>Kickstarter profits from managing both sets of expectations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82" name="Google Shape;682;p48"/>
          <p:cNvSpPr txBox="1">
            <a:spLocks noGrp="1"/>
          </p:cNvSpPr>
          <p:nvPr>
            <p:ph type="title"/>
          </p:nvPr>
        </p:nvSpPr>
        <p:spPr>
          <a:xfrm>
            <a:off x="4082902" y="440838"/>
            <a:ext cx="4433777" cy="62509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000" dirty="0">
                <a:solidFill>
                  <a:srgbClr val="434343"/>
                </a:solidFill>
              </a:rPr>
              <a:t>Campaign Data</a:t>
            </a:r>
            <a:endParaRPr sz="2000" dirty="0">
              <a:solidFill>
                <a:srgbClr val="1AC865"/>
              </a:solidFill>
            </a:endParaRPr>
          </a:p>
        </p:txBody>
      </p:sp>
      <p:sp>
        <p:nvSpPr>
          <p:cNvPr id="45" name="Google Shape;687;p48">
            <a:extLst>
              <a:ext uri="{FF2B5EF4-FFF2-40B4-BE49-F238E27FC236}">
                <a16:creationId xmlns:a16="http://schemas.microsoft.com/office/drawing/2014/main" id="{5ADA0BE4-B4D6-5948-B7DF-0BF99C5727D3}"/>
              </a:ext>
            </a:extLst>
          </p:cNvPr>
          <p:cNvSpPr txBox="1">
            <a:spLocks/>
          </p:cNvSpPr>
          <p:nvPr/>
        </p:nvSpPr>
        <p:spPr>
          <a:xfrm>
            <a:off x="4082902" y="4109671"/>
            <a:ext cx="4148152" cy="447612"/>
          </a:xfrm>
          <a:prstGeom prst="rect">
            <a:avLst/>
          </a:prstGeom>
          <a:noFill/>
          <a:ln>
            <a:solidFill>
              <a:srgbClr val="1AC865"/>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139700" indent="0" algn="ctr">
              <a:buFont typeface="Ubuntu Light"/>
              <a:buNone/>
            </a:pPr>
            <a:r>
              <a:rPr lang="en-US" sz="1100" dirty="0">
                <a:solidFill>
                  <a:schemeClr val="tx1"/>
                </a:solidFill>
              </a:rPr>
              <a:t>Dataset obtained from a scraping website and compiled by aggregating  monthly data covering April 2018-March 2019</a:t>
            </a:r>
          </a:p>
        </p:txBody>
      </p:sp>
      <p:pic>
        <p:nvPicPr>
          <p:cNvPr id="11" name="Picture 10">
            <a:extLst>
              <a:ext uri="{FF2B5EF4-FFF2-40B4-BE49-F238E27FC236}">
                <a16:creationId xmlns:a16="http://schemas.microsoft.com/office/drawing/2014/main" id="{A344D3AE-0D4F-814B-BFB8-AE07A69AC530}"/>
              </a:ext>
            </a:extLst>
          </p:cNvPr>
          <p:cNvPicPr>
            <a:picLocks noChangeAspect="1"/>
          </p:cNvPicPr>
          <p:nvPr/>
        </p:nvPicPr>
        <p:blipFill>
          <a:blip r:embed="rId3">
            <a:alphaModFix amt="49000"/>
          </a:blip>
          <a:stretch>
            <a:fillRect/>
          </a:stretch>
        </p:blipFill>
        <p:spPr>
          <a:xfrm>
            <a:off x="500485" y="440838"/>
            <a:ext cx="2880667" cy="4431295"/>
          </a:xfrm>
          <a:prstGeom prst="rect">
            <a:avLst/>
          </a:prstGeom>
        </p:spPr>
      </p:pic>
      <p:sp>
        <p:nvSpPr>
          <p:cNvPr id="48" name="Google Shape;281;p40">
            <a:extLst>
              <a:ext uri="{FF2B5EF4-FFF2-40B4-BE49-F238E27FC236}">
                <a16:creationId xmlns:a16="http://schemas.microsoft.com/office/drawing/2014/main" id="{42083631-4837-F840-AF55-6BF863E4E299}"/>
              </a:ext>
            </a:extLst>
          </p:cNvPr>
          <p:cNvSpPr txBox="1">
            <a:spLocks/>
          </p:cNvSpPr>
          <p:nvPr/>
        </p:nvSpPr>
        <p:spPr>
          <a:xfrm>
            <a:off x="4082902" y="1200151"/>
            <a:ext cx="4800418" cy="26868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Courier New" panose="02070309020205020404" pitchFamily="49" charset="0"/>
              <a:buChar char="o"/>
            </a:pPr>
            <a:r>
              <a:rPr lang="en-US" sz="1800" dirty="0">
                <a:solidFill>
                  <a:schemeClr val="bg2"/>
                </a:solidFill>
                <a:latin typeface="Ubuntu Light"/>
                <a:sym typeface="Ubuntu Light"/>
              </a:rPr>
              <a:t>Goal in USD</a:t>
            </a:r>
          </a:p>
          <a:p>
            <a:pPr marL="285750" indent="-285750">
              <a:lnSpc>
                <a:spcPct val="150000"/>
              </a:lnSpc>
              <a:buFont typeface="Courier New" panose="02070309020205020404" pitchFamily="49" charset="0"/>
              <a:buChar char="o"/>
            </a:pPr>
            <a:r>
              <a:rPr lang="en-US" sz="1800" dirty="0">
                <a:solidFill>
                  <a:schemeClr val="bg2"/>
                </a:solidFill>
                <a:latin typeface="Ubuntu Light"/>
                <a:sym typeface="Ubuntu Light"/>
              </a:rPr>
              <a:t>Campaign length in days </a:t>
            </a:r>
          </a:p>
          <a:p>
            <a:pPr marL="285750" indent="-285750">
              <a:lnSpc>
                <a:spcPct val="150000"/>
              </a:lnSpc>
              <a:buFont typeface="Courier New" panose="02070309020205020404" pitchFamily="49" charset="0"/>
              <a:buChar char="o"/>
            </a:pPr>
            <a:r>
              <a:rPr lang="en-US" sz="1800" dirty="0">
                <a:solidFill>
                  <a:schemeClr val="bg2"/>
                </a:solidFill>
                <a:latin typeface="Ubuntu Light"/>
                <a:sym typeface="Ubuntu Light"/>
              </a:rPr>
              <a:t>Category</a:t>
            </a:r>
          </a:p>
          <a:p>
            <a:pPr marL="285750" indent="-285750">
              <a:lnSpc>
                <a:spcPct val="150000"/>
              </a:lnSpc>
              <a:buFont typeface="Courier New" panose="02070309020205020404" pitchFamily="49" charset="0"/>
              <a:buChar char="o"/>
            </a:pPr>
            <a:r>
              <a:rPr lang="en-US" sz="1800" dirty="0">
                <a:solidFill>
                  <a:schemeClr val="bg2"/>
                </a:solidFill>
                <a:latin typeface="Ubuntu Light"/>
                <a:sym typeface="Ubuntu Light"/>
              </a:rPr>
              <a:t>Where the project is based</a:t>
            </a:r>
          </a:p>
          <a:p>
            <a:pPr marL="285750" indent="-285750">
              <a:lnSpc>
                <a:spcPct val="150000"/>
              </a:lnSpc>
              <a:buFont typeface="Courier New" panose="02070309020205020404" pitchFamily="49" charset="0"/>
              <a:buChar char="o"/>
            </a:pPr>
            <a:r>
              <a:rPr lang="en-US" sz="1800" dirty="0">
                <a:solidFill>
                  <a:schemeClr val="bg2"/>
                </a:solidFill>
                <a:latin typeface="Ubuntu Light"/>
                <a:sym typeface="Ubuntu Light"/>
              </a:rPr>
              <a:t>Marked as “Projects We Love”</a:t>
            </a:r>
          </a:p>
          <a:p>
            <a:pPr marL="285750" indent="-285750">
              <a:lnSpc>
                <a:spcPct val="150000"/>
              </a:lnSpc>
              <a:buFont typeface="Courier New" panose="02070309020205020404" pitchFamily="49" charset="0"/>
              <a:buChar char="o"/>
            </a:pPr>
            <a:r>
              <a:rPr lang="en-US" sz="1800" dirty="0">
                <a:solidFill>
                  <a:schemeClr val="bg2"/>
                </a:solidFill>
                <a:latin typeface="Ubuntu Light"/>
                <a:sym typeface="Ubuntu Light"/>
              </a:rPr>
              <a:t>Length of Description</a:t>
            </a:r>
          </a:p>
          <a:p>
            <a:pPr>
              <a:lnSpc>
                <a:spcPct val="150000"/>
              </a:lnSpc>
            </a:pPr>
            <a:endParaRPr lang="en-US" sz="1800" dirty="0">
              <a:solidFill>
                <a:schemeClr val="bg2"/>
              </a:solidFill>
              <a:latin typeface="Ubuntu Light"/>
              <a:sym typeface="Ubuntu Light"/>
            </a:endParaRPr>
          </a:p>
          <a:p>
            <a:pPr>
              <a:lnSpc>
                <a:spcPct val="150000"/>
              </a:lnSpc>
            </a:pPr>
            <a:endParaRPr lang="en-US" sz="1800" dirty="0">
              <a:solidFill>
                <a:schemeClr val="bg2"/>
              </a:solidFill>
              <a:latin typeface="Ubuntu Light"/>
              <a:sym typeface="Ubuntu Light"/>
            </a:endParaRPr>
          </a:p>
        </p:txBody>
      </p:sp>
      <p:pic>
        <p:nvPicPr>
          <p:cNvPr id="50" name="Picture 49">
            <a:extLst>
              <a:ext uri="{FF2B5EF4-FFF2-40B4-BE49-F238E27FC236}">
                <a16:creationId xmlns:a16="http://schemas.microsoft.com/office/drawing/2014/main" id="{B992C98D-9EB3-5F4A-8173-196D2547B81C}"/>
              </a:ext>
            </a:extLst>
          </p:cNvPr>
          <p:cNvPicPr>
            <a:picLocks noChangeAspect="1"/>
          </p:cNvPicPr>
          <p:nvPr/>
        </p:nvPicPr>
        <p:blipFill rotWithShape="1">
          <a:blip r:embed="rId3"/>
          <a:srcRect t="79910"/>
          <a:stretch/>
        </p:blipFill>
        <p:spPr>
          <a:xfrm>
            <a:off x="260680" y="3886997"/>
            <a:ext cx="3613026" cy="1116580"/>
          </a:xfrm>
          <a:prstGeom prst="rect">
            <a:avLst/>
          </a:prstGeom>
          <a:ln w="15875">
            <a:solidFill>
              <a:srgbClr val="1AC865"/>
            </a:solidFill>
          </a:ln>
        </p:spPr>
      </p:pic>
      <p:pic>
        <p:nvPicPr>
          <p:cNvPr id="51" name="Picture 50">
            <a:extLst>
              <a:ext uri="{FF2B5EF4-FFF2-40B4-BE49-F238E27FC236}">
                <a16:creationId xmlns:a16="http://schemas.microsoft.com/office/drawing/2014/main" id="{3E057536-A07F-1B4A-996C-19B56CB4B84E}"/>
              </a:ext>
            </a:extLst>
          </p:cNvPr>
          <p:cNvPicPr>
            <a:picLocks noChangeAspect="1"/>
          </p:cNvPicPr>
          <p:nvPr/>
        </p:nvPicPr>
        <p:blipFill rotWithShape="1">
          <a:blip r:embed="rId3"/>
          <a:srcRect t="50729" b="32838"/>
          <a:stretch/>
        </p:blipFill>
        <p:spPr>
          <a:xfrm>
            <a:off x="260680" y="2408859"/>
            <a:ext cx="3613026" cy="913329"/>
          </a:xfrm>
          <a:prstGeom prst="rect">
            <a:avLst/>
          </a:prstGeom>
          <a:ln w="15875">
            <a:solidFill>
              <a:srgbClr val="1AC865"/>
            </a:solidFill>
          </a:ln>
        </p:spPr>
      </p:pic>
    </p:spTree>
    <p:extLst>
      <p:ext uri="{BB962C8B-B14F-4D97-AF65-F5344CB8AC3E}">
        <p14:creationId xmlns:p14="http://schemas.microsoft.com/office/powerpoint/2010/main" val="100224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7"/>
          <p:cNvSpPr txBox="1">
            <a:spLocks noGrp="1"/>
          </p:cNvSpPr>
          <p:nvPr>
            <p:ph type="title" idx="4"/>
          </p:nvPr>
        </p:nvSpPr>
        <p:spPr>
          <a:xfrm>
            <a:off x="-11850" y="87797"/>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dirty="0">
                <a:solidFill>
                  <a:srgbClr val="434343"/>
                </a:solidFill>
              </a:rPr>
              <a:t>Kickstarter Campaigns </a:t>
            </a:r>
            <a:endParaRPr sz="2400" dirty="0">
              <a:solidFill>
                <a:srgbClr val="434343"/>
              </a:solidFill>
            </a:endParaRPr>
          </a:p>
        </p:txBody>
      </p:sp>
      <p:pic>
        <p:nvPicPr>
          <p:cNvPr id="3" name="Graphic 2">
            <a:extLst>
              <a:ext uri="{FF2B5EF4-FFF2-40B4-BE49-F238E27FC236}">
                <a16:creationId xmlns:a16="http://schemas.microsoft.com/office/drawing/2014/main" id="{EF058873-96F6-C74B-B503-100269A8F71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114" t="7999" r="8763" b="4088"/>
          <a:stretch/>
        </p:blipFill>
        <p:spPr>
          <a:xfrm>
            <a:off x="284480" y="1084310"/>
            <a:ext cx="8613997" cy="4000862"/>
          </a:xfrm>
          <a:prstGeom prst="rect">
            <a:avLst/>
          </a:prstGeom>
        </p:spPr>
      </p:pic>
      <p:sp>
        <p:nvSpPr>
          <p:cNvPr id="8" name="Google Shape;281;p40">
            <a:extLst>
              <a:ext uri="{FF2B5EF4-FFF2-40B4-BE49-F238E27FC236}">
                <a16:creationId xmlns:a16="http://schemas.microsoft.com/office/drawing/2014/main" id="{6CF72EAC-737B-AE4B-86E9-FD58E8811D5C}"/>
              </a:ext>
            </a:extLst>
          </p:cNvPr>
          <p:cNvSpPr txBox="1">
            <a:spLocks/>
          </p:cNvSpPr>
          <p:nvPr/>
        </p:nvSpPr>
        <p:spPr>
          <a:xfrm>
            <a:off x="833120" y="680720"/>
            <a:ext cx="7914640" cy="629920"/>
          </a:xfrm>
          <a:prstGeom prst="rect">
            <a:avLst/>
          </a:prstGeom>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Courier New" panose="02070309020205020404" pitchFamily="49" charset="0"/>
              <a:buChar char="o"/>
            </a:pPr>
            <a:r>
              <a:rPr lang="en-US" dirty="0">
                <a:solidFill>
                  <a:schemeClr val="bg2"/>
                </a:solidFill>
                <a:latin typeface="Ubuntu Light"/>
                <a:sym typeface="Ubuntu Light"/>
              </a:rPr>
              <a:t>54% succeeded, 46% failed</a:t>
            </a:r>
          </a:p>
          <a:p>
            <a:pPr>
              <a:lnSpc>
                <a:spcPct val="150000"/>
              </a:lnSpc>
            </a:pPr>
            <a:endParaRPr lang="en-US" dirty="0">
              <a:solidFill>
                <a:schemeClr val="bg2"/>
              </a:solidFill>
              <a:latin typeface="Ubuntu Light"/>
              <a:sym typeface="Ubuntu Light"/>
            </a:endParaRPr>
          </a:p>
        </p:txBody>
      </p:sp>
    </p:spTree>
    <p:extLst>
      <p:ext uri="{BB962C8B-B14F-4D97-AF65-F5344CB8AC3E}">
        <p14:creationId xmlns:p14="http://schemas.microsoft.com/office/powerpoint/2010/main" val="2726150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209"/>
        <p:cNvGrpSpPr/>
        <p:nvPr/>
      </p:nvGrpSpPr>
      <p:grpSpPr>
        <a:xfrm>
          <a:off x="0" y="0"/>
          <a:ext cx="0" cy="0"/>
          <a:chOff x="0" y="0"/>
          <a:chExt cx="0" cy="0"/>
        </a:xfrm>
      </p:grpSpPr>
      <p:pic>
        <p:nvPicPr>
          <p:cNvPr id="7" name="Graphic 6">
            <a:extLst>
              <a:ext uri="{FF2B5EF4-FFF2-40B4-BE49-F238E27FC236}">
                <a16:creationId xmlns:a16="http://schemas.microsoft.com/office/drawing/2014/main" id="{31F53E72-A0A8-C54F-A89C-741261F7CC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87209" y="-5653"/>
            <a:ext cx="5156791" cy="5156791"/>
          </a:xfrm>
          <a:prstGeom prst="rect">
            <a:avLst/>
          </a:prstGeom>
        </p:spPr>
      </p:pic>
      <p:sp>
        <p:nvSpPr>
          <p:cNvPr id="210" name="Google Shape;210;p32"/>
          <p:cNvSpPr txBox="1">
            <a:spLocks noGrp="1"/>
          </p:cNvSpPr>
          <p:nvPr>
            <p:ph type="title"/>
          </p:nvPr>
        </p:nvSpPr>
        <p:spPr>
          <a:xfrm>
            <a:off x="614775" y="140356"/>
            <a:ext cx="3055500" cy="6039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1" dirty="0">
                <a:solidFill>
                  <a:srgbClr val="434343"/>
                </a:solidFill>
              </a:rPr>
              <a:t>Model Evaluation</a:t>
            </a:r>
            <a:endParaRPr b="1" dirty="0">
              <a:solidFill>
                <a:srgbClr val="434343"/>
              </a:solidFill>
            </a:endParaRPr>
          </a:p>
        </p:txBody>
      </p:sp>
      <p:sp>
        <p:nvSpPr>
          <p:cNvPr id="2" name="Pentagon 1">
            <a:extLst>
              <a:ext uri="{FF2B5EF4-FFF2-40B4-BE49-F238E27FC236}">
                <a16:creationId xmlns:a16="http://schemas.microsoft.com/office/drawing/2014/main" id="{BCDFCB5C-DC09-9F4B-AF7A-AC0FB2FF5509}"/>
              </a:ext>
            </a:extLst>
          </p:cNvPr>
          <p:cNvSpPr/>
          <p:nvPr/>
        </p:nvSpPr>
        <p:spPr>
          <a:xfrm>
            <a:off x="4692789" y="1013193"/>
            <a:ext cx="1252680" cy="395297"/>
          </a:xfrm>
          <a:prstGeom prst="homePlate">
            <a:avLst/>
          </a:prstGeom>
          <a:solidFill>
            <a:srgbClr val="1AC8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XGBoost </a:t>
            </a:r>
          </a:p>
          <a:p>
            <a:pPr algn="ctr"/>
            <a:r>
              <a:rPr lang="en-US" sz="1100" dirty="0">
                <a:solidFill>
                  <a:schemeClr val="tx1"/>
                </a:solidFill>
              </a:rPr>
              <a:t>(AUC = 0.79)</a:t>
            </a:r>
          </a:p>
        </p:txBody>
      </p:sp>
      <p:graphicFrame>
        <p:nvGraphicFramePr>
          <p:cNvPr id="18" name="Google Shape;345;p46">
            <a:extLst>
              <a:ext uri="{FF2B5EF4-FFF2-40B4-BE49-F238E27FC236}">
                <a16:creationId xmlns:a16="http://schemas.microsoft.com/office/drawing/2014/main" id="{007E15EE-EFC6-D84E-AB4C-95FD9AA85E4E}"/>
              </a:ext>
            </a:extLst>
          </p:cNvPr>
          <p:cNvGraphicFramePr/>
          <p:nvPr>
            <p:extLst>
              <p:ext uri="{D42A27DB-BD31-4B8C-83A1-F6EECF244321}">
                <p14:modId xmlns:p14="http://schemas.microsoft.com/office/powerpoint/2010/main" val="883006106"/>
              </p:ext>
            </p:extLst>
          </p:nvPr>
        </p:nvGraphicFramePr>
        <p:xfrm>
          <a:off x="949538" y="1013193"/>
          <a:ext cx="1993606" cy="3615228"/>
        </p:xfrm>
        <a:graphic>
          <a:graphicData uri="http://schemas.openxmlformats.org/drawingml/2006/table">
            <a:tbl>
              <a:tblPr>
                <a:noFill/>
                <a:tableStyleId>{1332BD71-CB34-451C-8C03-3342587EC693}</a:tableStyleId>
              </a:tblPr>
              <a:tblGrid>
                <a:gridCol w="1038334">
                  <a:extLst>
                    <a:ext uri="{9D8B030D-6E8A-4147-A177-3AD203B41FA5}">
                      <a16:colId xmlns:a16="http://schemas.microsoft.com/office/drawing/2014/main" val="20000"/>
                    </a:ext>
                  </a:extLst>
                </a:gridCol>
                <a:gridCol w="955272">
                  <a:extLst>
                    <a:ext uri="{9D8B030D-6E8A-4147-A177-3AD203B41FA5}">
                      <a16:colId xmlns:a16="http://schemas.microsoft.com/office/drawing/2014/main" val="20002"/>
                    </a:ext>
                  </a:extLst>
                </a:gridCol>
              </a:tblGrid>
              <a:tr h="485098">
                <a:tc>
                  <a:txBody>
                    <a:bodyPr/>
                    <a:lstStyle/>
                    <a:p>
                      <a:pPr marL="0" lvl="0" indent="0" algn="ctr" rtl="0">
                        <a:spcBef>
                          <a:spcPts val="0"/>
                        </a:spcBef>
                        <a:spcAft>
                          <a:spcPts val="0"/>
                        </a:spcAft>
                        <a:buNone/>
                      </a:pPr>
                      <a:r>
                        <a:rPr lang="en-US" sz="1200" b="1" dirty="0">
                          <a:solidFill>
                            <a:schemeClr val="bg1"/>
                          </a:solidFill>
                          <a:latin typeface="Ubuntu Light"/>
                          <a:ea typeface="Ubuntu Light"/>
                          <a:cs typeface="Ubuntu Light"/>
                          <a:sym typeface="Ubuntu Light"/>
                        </a:rPr>
                        <a:t> </a:t>
                      </a:r>
                      <a:r>
                        <a:rPr lang="en-US" sz="1200" b="1" dirty="0">
                          <a:solidFill>
                            <a:schemeClr val="bg2">
                              <a:lumMod val="50000"/>
                            </a:schemeClr>
                          </a:solidFill>
                          <a:latin typeface="Ubuntu Light"/>
                          <a:ea typeface="Ubuntu Light"/>
                          <a:cs typeface="Ubuntu Light"/>
                          <a:sym typeface="Ubuntu Light"/>
                        </a:rPr>
                        <a:t>‘Success’ Class</a:t>
                      </a:r>
                      <a:endParaRPr sz="1200" b="1" dirty="0">
                        <a:solidFill>
                          <a:schemeClr val="bg2">
                            <a:lumMod val="50000"/>
                          </a:schemeClr>
                        </a:solidFill>
                        <a:latin typeface="Ubuntu Light"/>
                        <a:ea typeface="Ubuntu Light"/>
                        <a:cs typeface="Ubuntu Light"/>
                        <a:sym typeface="Ubuntu Light"/>
                      </a:endParaRPr>
                    </a:p>
                  </a:txBody>
                  <a:tcPr marL="91425" marR="91425" marT="68575" marB="68575" anchor="ctr">
                    <a:lnL w="9525" cap="flat" cmpd="sng">
                      <a:solidFill>
                        <a:srgbClr val="EFEFEF">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Clr>
                          <a:schemeClr val="dk1"/>
                        </a:buClr>
                        <a:buSzPts val="1100"/>
                        <a:buFont typeface="Arial"/>
                        <a:buNone/>
                      </a:pPr>
                      <a:r>
                        <a:rPr lang="en-US" sz="1200" b="1" dirty="0">
                          <a:solidFill>
                            <a:srgbClr val="434343"/>
                          </a:solidFill>
                          <a:latin typeface="Ubuntu"/>
                          <a:ea typeface="Ubuntu"/>
                          <a:cs typeface="Ubuntu"/>
                          <a:sym typeface="Ubuntu"/>
                        </a:rPr>
                        <a:t>Precision</a:t>
                      </a:r>
                      <a:endParaRPr sz="1200" b="1" dirty="0">
                        <a:solidFill>
                          <a:srgbClr val="434343"/>
                        </a:solidFill>
                        <a:latin typeface="Ubuntu"/>
                        <a:ea typeface="Ubuntu"/>
                        <a:cs typeface="Ubuntu"/>
                        <a:sym typeface="Ubuntu"/>
                      </a:endParaRPr>
                    </a:p>
                  </a:txBody>
                  <a:tcPr marL="91425" marR="91425" marT="68575" marB="68575" anchor="ctr">
                    <a:lnL w="9525" cap="flat" cmpd="sng" algn="ctr">
                      <a:solidFill>
                        <a:srgbClr val="EFD67E">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extLst>
                  <a:ext uri="{0D108BD9-81ED-4DB2-BD59-A6C34878D82A}">
                    <a16:rowId xmlns:a16="http://schemas.microsoft.com/office/drawing/2014/main" val="10000"/>
                  </a:ext>
                </a:extLst>
              </a:tr>
              <a:tr h="308695">
                <a:tc>
                  <a:txBody>
                    <a:bodyPr/>
                    <a:lstStyle/>
                    <a:p>
                      <a:pPr marL="0" lvl="0" indent="0" algn="ctr" rtl="0">
                        <a:spcBef>
                          <a:spcPts val="0"/>
                        </a:spcBef>
                        <a:spcAft>
                          <a:spcPts val="0"/>
                        </a:spcAft>
                        <a:buNone/>
                      </a:pPr>
                      <a:r>
                        <a:rPr lang="es" sz="1100" b="1" dirty="0">
                          <a:solidFill>
                            <a:srgbClr val="434343"/>
                          </a:solidFill>
                          <a:latin typeface="Ubuntu"/>
                          <a:ea typeface="Ubuntu"/>
                          <a:cs typeface="Ubuntu"/>
                          <a:sym typeface="Ubuntu"/>
                        </a:rPr>
                        <a:t>XGBoost</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s" sz="1200" dirty="0">
                          <a:solidFill>
                            <a:srgbClr val="666666"/>
                          </a:solidFill>
                          <a:latin typeface="Ubuntu Light"/>
                          <a:ea typeface="Ubuntu Light"/>
                          <a:cs typeface="Ubuntu Light"/>
                          <a:sym typeface="Ubuntu Light"/>
                        </a:rPr>
                        <a:t>.71</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lgn="ctr">
                      <a:solidFill>
                        <a:srgbClr val="312E2F">
                          <a:alpha val="0"/>
                        </a:srgbClr>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000"/>
                      </a:srgbClr>
                    </a:solidFill>
                  </a:tcPr>
                </a:tc>
                <a:extLst>
                  <a:ext uri="{0D108BD9-81ED-4DB2-BD59-A6C34878D82A}">
                    <a16:rowId xmlns:a16="http://schemas.microsoft.com/office/drawing/2014/main" val="10001"/>
                  </a:ext>
                </a:extLst>
              </a:tr>
              <a:tr h="455698">
                <a:tc>
                  <a:txBody>
                    <a:bodyPr/>
                    <a:lstStyle/>
                    <a:p>
                      <a:pPr marL="0" lvl="0" indent="0" algn="ctr" rtl="0">
                        <a:spcBef>
                          <a:spcPts val="0"/>
                        </a:spcBef>
                        <a:spcAft>
                          <a:spcPts val="0"/>
                        </a:spcAft>
                        <a:buNone/>
                      </a:pPr>
                      <a:r>
                        <a:rPr lang="es" sz="1100" b="1" dirty="0">
                          <a:solidFill>
                            <a:srgbClr val="434343"/>
                          </a:solidFill>
                          <a:latin typeface="Ubuntu"/>
                          <a:ea typeface="Ubuntu"/>
                          <a:cs typeface="Ubuntu"/>
                          <a:sym typeface="Ubuntu"/>
                        </a:rPr>
                        <a:t>Logistic</a:t>
                      </a:r>
                    </a:p>
                    <a:p>
                      <a:pPr marL="0" lvl="0" indent="0" algn="ctr" rtl="0">
                        <a:spcBef>
                          <a:spcPts val="0"/>
                        </a:spcBef>
                        <a:spcAft>
                          <a:spcPts val="0"/>
                        </a:spcAft>
                        <a:buNone/>
                      </a:pPr>
                      <a:r>
                        <a:rPr lang="es" sz="1100" b="1" dirty="0">
                          <a:solidFill>
                            <a:srgbClr val="434343"/>
                          </a:solidFill>
                          <a:latin typeface="Ubuntu"/>
                          <a:ea typeface="Ubuntu"/>
                          <a:cs typeface="Ubuntu"/>
                          <a:sym typeface="Ubuntu"/>
                        </a:rPr>
                        <a:t>Regression</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s" sz="1200" dirty="0">
                          <a:solidFill>
                            <a:srgbClr val="666666"/>
                          </a:solidFill>
                          <a:latin typeface="Ubuntu Light"/>
                          <a:ea typeface="Ubuntu Light"/>
                          <a:cs typeface="Ubuntu Light"/>
                          <a:sym typeface="Ubuntu Light"/>
                        </a:rPr>
                        <a:t>.69</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000"/>
                      </a:srgbClr>
                    </a:solidFill>
                  </a:tcPr>
                </a:tc>
                <a:extLst>
                  <a:ext uri="{0D108BD9-81ED-4DB2-BD59-A6C34878D82A}">
                    <a16:rowId xmlns:a16="http://schemas.microsoft.com/office/drawing/2014/main" val="10002"/>
                  </a:ext>
                </a:extLst>
              </a:tr>
              <a:tr h="337777">
                <a:tc>
                  <a:txBody>
                    <a:bodyPr/>
                    <a:lstStyle/>
                    <a:p>
                      <a:pPr marL="0" lvl="0" indent="0" algn="ctr" rtl="0">
                        <a:spcBef>
                          <a:spcPts val="0"/>
                        </a:spcBef>
                        <a:spcAft>
                          <a:spcPts val="0"/>
                        </a:spcAft>
                        <a:buNone/>
                      </a:pPr>
                      <a:r>
                        <a:rPr lang="es" sz="1100" b="1" dirty="0">
                          <a:solidFill>
                            <a:srgbClr val="434343"/>
                          </a:solidFill>
                          <a:latin typeface="Ubuntu"/>
                          <a:ea typeface="Ubuntu"/>
                          <a:cs typeface="Ubuntu"/>
                          <a:sym typeface="Ubuntu"/>
                        </a:rPr>
                        <a:t>Bernoulli NB</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s" sz="1200" dirty="0">
                          <a:solidFill>
                            <a:srgbClr val="666666"/>
                          </a:solidFill>
                          <a:latin typeface="Ubuntu Light"/>
                          <a:ea typeface="Ubuntu Light"/>
                          <a:cs typeface="Ubuntu Light"/>
                          <a:sym typeface="Ubuntu Light"/>
                        </a:rPr>
                        <a:t>.68</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310"/>
                      </a:srgbClr>
                    </a:solidFill>
                  </a:tcPr>
                </a:tc>
                <a:extLst>
                  <a:ext uri="{0D108BD9-81ED-4DB2-BD59-A6C34878D82A}">
                    <a16:rowId xmlns:a16="http://schemas.microsoft.com/office/drawing/2014/main" val="10003"/>
                  </a:ext>
                </a:extLst>
              </a:tr>
              <a:tr h="308695">
                <a:tc>
                  <a:txBody>
                    <a:bodyPr/>
                    <a:lstStyle/>
                    <a:p>
                      <a:pPr marL="0" lvl="0" indent="0" algn="ctr" rtl="0">
                        <a:spcBef>
                          <a:spcPts val="0"/>
                        </a:spcBef>
                        <a:spcAft>
                          <a:spcPts val="0"/>
                        </a:spcAft>
                        <a:buNone/>
                      </a:pPr>
                      <a:r>
                        <a:rPr lang="en-US" sz="1100" b="1" dirty="0">
                          <a:solidFill>
                            <a:srgbClr val="434343"/>
                          </a:solidFill>
                          <a:latin typeface="Ubuntu"/>
                          <a:ea typeface="Ubuntu"/>
                          <a:cs typeface="Ubuntu"/>
                          <a:sym typeface="Ubuntu"/>
                        </a:rPr>
                        <a:t>SVM</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n-US" sz="1200" dirty="0">
                          <a:solidFill>
                            <a:srgbClr val="666666"/>
                          </a:solidFill>
                          <a:latin typeface="Ubuntu Light"/>
                          <a:ea typeface="Ubuntu Light"/>
                          <a:cs typeface="Ubuntu Light"/>
                          <a:sym typeface="Ubuntu Light"/>
                        </a:rPr>
                        <a:t>.72</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000"/>
                      </a:srgbClr>
                    </a:solidFill>
                  </a:tcPr>
                </a:tc>
                <a:extLst>
                  <a:ext uri="{0D108BD9-81ED-4DB2-BD59-A6C34878D82A}">
                    <a16:rowId xmlns:a16="http://schemas.microsoft.com/office/drawing/2014/main" val="3753472722"/>
                  </a:ext>
                </a:extLst>
              </a:tr>
              <a:tr h="308695">
                <a:tc>
                  <a:txBody>
                    <a:bodyPr/>
                    <a:lstStyle/>
                    <a:p>
                      <a:pPr marL="0" lvl="0" indent="0" algn="ctr" rtl="0">
                        <a:spcBef>
                          <a:spcPts val="0"/>
                        </a:spcBef>
                        <a:spcAft>
                          <a:spcPts val="0"/>
                        </a:spcAft>
                        <a:buNone/>
                      </a:pPr>
                      <a:r>
                        <a:rPr lang="en-US" sz="1100" b="1" dirty="0">
                          <a:solidFill>
                            <a:srgbClr val="434343"/>
                          </a:solidFill>
                          <a:latin typeface="Ubuntu"/>
                          <a:ea typeface="Ubuntu"/>
                          <a:cs typeface="Ubuntu"/>
                          <a:sym typeface="Ubuntu"/>
                        </a:rPr>
                        <a:t>Gaussian NB</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n-US" sz="1200" dirty="0">
                          <a:solidFill>
                            <a:srgbClr val="666666"/>
                          </a:solidFill>
                          <a:latin typeface="Ubuntu Light"/>
                          <a:ea typeface="Ubuntu Light"/>
                          <a:cs typeface="Ubuntu Light"/>
                          <a:sym typeface="Ubuntu Light"/>
                        </a:rPr>
                        <a:t>.64</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310"/>
                      </a:srgbClr>
                    </a:solidFill>
                  </a:tcPr>
                </a:tc>
                <a:extLst>
                  <a:ext uri="{0D108BD9-81ED-4DB2-BD59-A6C34878D82A}">
                    <a16:rowId xmlns:a16="http://schemas.microsoft.com/office/drawing/2014/main" val="358004270"/>
                  </a:ext>
                </a:extLst>
              </a:tr>
              <a:tr h="455698">
                <a:tc>
                  <a:txBody>
                    <a:bodyPr/>
                    <a:lstStyle/>
                    <a:p>
                      <a:pPr marL="0" lvl="0" indent="0" algn="ctr" rtl="0">
                        <a:spcBef>
                          <a:spcPts val="0"/>
                        </a:spcBef>
                        <a:spcAft>
                          <a:spcPts val="0"/>
                        </a:spcAft>
                        <a:buNone/>
                      </a:pPr>
                      <a:r>
                        <a:rPr lang="en-US" sz="1100" b="1" dirty="0">
                          <a:solidFill>
                            <a:srgbClr val="434343"/>
                          </a:solidFill>
                          <a:latin typeface="Ubuntu"/>
                          <a:ea typeface="Ubuntu"/>
                          <a:cs typeface="Ubuntu"/>
                          <a:sym typeface="Ubuntu"/>
                        </a:rPr>
                        <a:t>Random Forest</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n-US" sz="1200" dirty="0">
                          <a:solidFill>
                            <a:srgbClr val="666666"/>
                          </a:solidFill>
                          <a:latin typeface="Ubuntu Light"/>
                          <a:ea typeface="Ubuntu Light"/>
                          <a:cs typeface="Ubuntu Light"/>
                          <a:sym typeface="Ubuntu Light"/>
                        </a:rPr>
                        <a:t>.69</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310"/>
                      </a:srgbClr>
                    </a:solidFill>
                  </a:tcPr>
                </a:tc>
                <a:extLst>
                  <a:ext uri="{0D108BD9-81ED-4DB2-BD59-A6C34878D82A}">
                    <a16:rowId xmlns:a16="http://schemas.microsoft.com/office/drawing/2014/main" val="2446557308"/>
                  </a:ext>
                </a:extLst>
              </a:tr>
              <a:tr h="308695">
                <a:tc>
                  <a:txBody>
                    <a:bodyPr/>
                    <a:lstStyle/>
                    <a:p>
                      <a:pPr marL="0" lvl="0" indent="0" algn="ctr" rtl="0">
                        <a:spcBef>
                          <a:spcPts val="0"/>
                        </a:spcBef>
                        <a:spcAft>
                          <a:spcPts val="0"/>
                        </a:spcAft>
                        <a:buNone/>
                      </a:pPr>
                      <a:r>
                        <a:rPr lang="en-US" sz="1100" b="1" dirty="0">
                          <a:solidFill>
                            <a:srgbClr val="434343"/>
                          </a:solidFill>
                          <a:latin typeface="Ubuntu"/>
                          <a:ea typeface="Ubuntu"/>
                          <a:cs typeface="Ubuntu"/>
                          <a:sym typeface="Ubuntu"/>
                        </a:rPr>
                        <a:t>KNN</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n-US" sz="1200" dirty="0">
                          <a:solidFill>
                            <a:srgbClr val="666666"/>
                          </a:solidFill>
                          <a:latin typeface="Ubuntu Light"/>
                          <a:ea typeface="Ubuntu Light"/>
                          <a:cs typeface="Ubuntu Light"/>
                          <a:sym typeface="Ubuntu Light"/>
                        </a:rPr>
                        <a:t>.68</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310"/>
                      </a:srgbClr>
                    </a:solidFill>
                  </a:tcPr>
                </a:tc>
                <a:extLst>
                  <a:ext uri="{0D108BD9-81ED-4DB2-BD59-A6C34878D82A}">
                    <a16:rowId xmlns:a16="http://schemas.microsoft.com/office/drawing/2014/main" val="4127542985"/>
                  </a:ext>
                </a:extLst>
              </a:tr>
              <a:tr h="549561">
                <a:tc>
                  <a:txBody>
                    <a:bodyPr/>
                    <a:lstStyle/>
                    <a:p>
                      <a:pPr marL="0" lvl="0" indent="0" algn="ctr" rtl="0">
                        <a:spcBef>
                          <a:spcPts val="0"/>
                        </a:spcBef>
                        <a:spcAft>
                          <a:spcPts val="0"/>
                        </a:spcAft>
                        <a:buNone/>
                      </a:pPr>
                      <a:r>
                        <a:rPr lang="en-US" sz="1100" b="1" dirty="0">
                          <a:solidFill>
                            <a:srgbClr val="434343"/>
                          </a:solidFill>
                          <a:latin typeface="Ubuntu"/>
                          <a:ea typeface="Ubuntu"/>
                          <a:cs typeface="Ubuntu"/>
                          <a:sym typeface="Ubuntu"/>
                        </a:rPr>
                        <a:t>Decision Tree</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n-US" sz="1200" dirty="0">
                          <a:solidFill>
                            <a:srgbClr val="666666"/>
                          </a:solidFill>
                          <a:latin typeface="Ubuntu Light"/>
                          <a:ea typeface="Ubuntu Light"/>
                          <a:cs typeface="Ubuntu Light"/>
                          <a:sym typeface="Ubuntu Light"/>
                        </a:rPr>
                        <a:t>.67</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rgbClr val="1AC865">
                        <a:alpha val="17310"/>
                      </a:srgbClr>
                    </a:solidFill>
                  </a:tcPr>
                </a:tc>
                <a:extLst>
                  <a:ext uri="{0D108BD9-81ED-4DB2-BD59-A6C34878D82A}">
                    <a16:rowId xmlns:a16="http://schemas.microsoft.com/office/drawing/2014/main" val="1131986676"/>
                  </a:ext>
                </a:extLst>
              </a:tr>
            </a:tbl>
          </a:graphicData>
        </a:graphic>
      </p:graphicFrame>
      <p:sp>
        <p:nvSpPr>
          <p:cNvPr id="5" name="Frame 4">
            <a:extLst>
              <a:ext uri="{FF2B5EF4-FFF2-40B4-BE49-F238E27FC236}">
                <a16:creationId xmlns:a16="http://schemas.microsoft.com/office/drawing/2014/main" id="{3B7AAD14-5731-3A49-9BBB-61CEB2A5B66F}"/>
              </a:ext>
            </a:extLst>
          </p:cNvPr>
          <p:cNvSpPr/>
          <p:nvPr/>
        </p:nvSpPr>
        <p:spPr>
          <a:xfrm>
            <a:off x="834013" y="1426896"/>
            <a:ext cx="2230734" cy="482291"/>
          </a:xfrm>
          <a:prstGeom prst="frame">
            <a:avLst/>
          </a:prstGeom>
          <a:solidFill>
            <a:schemeClr val="accent3">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6563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7"/>
          <p:cNvSpPr txBox="1">
            <a:spLocks noGrp="1"/>
          </p:cNvSpPr>
          <p:nvPr>
            <p:ph type="title" idx="4"/>
          </p:nvPr>
        </p:nvSpPr>
        <p:spPr>
          <a:xfrm>
            <a:off x="-11850" y="301157"/>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dirty="0">
                <a:solidFill>
                  <a:srgbClr val="434343"/>
                </a:solidFill>
              </a:rPr>
              <a:t>XGBoost Performance on Test Data</a:t>
            </a:r>
            <a:endParaRPr sz="2400" dirty="0">
              <a:solidFill>
                <a:srgbClr val="434343"/>
              </a:solidFill>
            </a:endParaRPr>
          </a:p>
        </p:txBody>
      </p:sp>
      <p:graphicFrame>
        <p:nvGraphicFramePr>
          <p:cNvPr id="31" name="Google Shape;345;p46">
            <a:extLst>
              <a:ext uri="{FF2B5EF4-FFF2-40B4-BE49-F238E27FC236}">
                <a16:creationId xmlns:a16="http://schemas.microsoft.com/office/drawing/2014/main" id="{DE1BB486-3FC0-2149-9998-BBC128E6BA4C}"/>
              </a:ext>
            </a:extLst>
          </p:cNvPr>
          <p:cNvGraphicFramePr/>
          <p:nvPr>
            <p:extLst>
              <p:ext uri="{D42A27DB-BD31-4B8C-83A1-F6EECF244321}">
                <p14:modId xmlns:p14="http://schemas.microsoft.com/office/powerpoint/2010/main" val="4273742484"/>
              </p:ext>
            </p:extLst>
          </p:nvPr>
        </p:nvGraphicFramePr>
        <p:xfrm>
          <a:off x="211604" y="1744411"/>
          <a:ext cx="3344397" cy="2111192"/>
        </p:xfrm>
        <a:graphic>
          <a:graphicData uri="http://schemas.openxmlformats.org/drawingml/2006/table">
            <a:tbl>
              <a:tblPr>
                <a:noFill/>
                <a:tableStyleId>{1332BD71-CB34-451C-8C03-3342587EC693}</a:tableStyleId>
              </a:tblPr>
              <a:tblGrid>
                <a:gridCol w="1353036">
                  <a:extLst>
                    <a:ext uri="{9D8B030D-6E8A-4147-A177-3AD203B41FA5}">
                      <a16:colId xmlns:a16="http://schemas.microsoft.com/office/drawing/2014/main" val="20000"/>
                    </a:ext>
                  </a:extLst>
                </a:gridCol>
                <a:gridCol w="1148080">
                  <a:extLst>
                    <a:ext uri="{9D8B030D-6E8A-4147-A177-3AD203B41FA5}">
                      <a16:colId xmlns:a16="http://schemas.microsoft.com/office/drawing/2014/main" val="20002"/>
                    </a:ext>
                  </a:extLst>
                </a:gridCol>
                <a:gridCol w="843281">
                  <a:extLst>
                    <a:ext uri="{9D8B030D-6E8A-4147-A177-3AD203B41FA5}">
                      <a16:colId xmlns:a16="http://schemas.microsoft.com/office/drawing/2014/main" val="421819275"/>
                    </a:ext>
                  </a:extLst>
                </a:gridCol>
              </a:tblGrid>
              <a:tr h="734775">
                <a:tc>
                  <a:txBody>
                    <a:bodyPr/>
                    <a:lstStyle/>
                    <a:p>
                      <a:pPr marL="0" lvl="0" indent="0" algn="ctr" rtl="0">
                        <a:spcBef>
                          <a:spcPts val="0"/>
                        </a:spcBef>
                        <a:spcAft>
                          <a:spcPts val="0"/>
                        </a:spcAft>
                        <a:buNone/>
                      </a:pPr>
                      <a:endParaRPr sz="1400" b="1" dirty="0">
                        <a:ln>
                          <a:noFill/>
                        </a:ln>
                        <a:solidFill>
                          <a:schemeClr val="bg2"/>
                        </a:solidFill>
                        <a:latin typeface="Ubuntu Light"/>
                        <a:ea typeface="Ubuntu Light"/>
                        <a:cs typeface="Ubuntu Light"/>
                        <a:sym typeface="Ubuntu Light"/>
                      </a:endParaRPr>
                    </a:p>
                  </a:txBody>
                  <a:tcPr marL="91425" marR="91425" marT="68575" marB="68575" anchor="ctr">
                    <a:lnL w="9525" cap="flat" cmpd="sng">
                      <a:solidFill>
                        <a:srgbClr val="EFEFEF">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rgbClr val="1AC865">
                        <a:alpha val="28000"/>
                      </a:srgbClr>
                    </a:solidFill>
                  </a:tcPr>
                </a:tc>
                <a:tc>
                  <a:txBody>
                    <a:bodyPr/>
                    <a:lstStyle/>
                    <a:p>
                      <a:pPr marL="0" lvl="0" indent="0" algn="ctr" rtl="0">
                        <a:spcBef>
                          <a:spcPts val="0"/>
                        </a:spcBef>
                        <a:spcAft>
                          <a:spcPts val="0"/>
                        </a:spcAft>
                        <a:buClr>
                          <a:schemeClr val="dk1"/>
                        </a:buClr>
                        <a:buSzPts val="1100"/>
                        <a:buFont typeface="Arial"/>
                        <a:buNone/>
                      </a:pPr>
                      <a:r>
                        <a:rPr lang="en-US" sz="1400" b="1" dirty="0">
                          <a:ln>
                            <a:noFill/>
                          </a:ln>
                          <a:solidFill>
                            <a:srgbClr val="434343"/>
                          </a:solidFill>
                          <a:latin typeface="Ubuntu"/>
                          <a:ea typeface="Ubuntu"/>
                          <a:cs typeface="Ubuntu"/>
                          <a:sym typeface="Ubuntu"/>
                        </a:rPr>
                        <a:t>Validation</a:t>
                      </a:r>
                      <a:endParaRPr sz="1400" b="1" dirty="0">
                        <a:ln>
                          <a:noFill/>
                        </a:ln>
                        <a:solidFill>
                          <a:srgbClr val="434343"/>
                        </a:solidFill>
                        <a:latin typeface="Ubuntu"/>
                        <a:ea typeface="Ubuntu"/>
                        <a:cs typeface="Ubuntu"/>
                        <a:sym typeface="Ubuntu"/>
                      </a:endParaRPr>
                    </a:p>
                  </a:txBody>
                  <a:tcPr marL="91425" marR="91425" marT="68575" marB="68575" anchor="ctr">
                    <a:lnL w="9525" cap="flat" cmpd="sng" algn="ctr">
                      <a:solidFill>
                        <a:srgbClr val="EFD67E">
                          <a:alpha val="0"/>
                        </a:srgbClr>
                      </a:solidFill>
                      <a:prstDash val="solid"/>
                      <a:round/>
                      <a:headEnd type="none" w="sm" len="sm"/>
                      <a:tailEnd type="none" w="sm" len="sm"/>
                    </a:lnL>
                    <a:lnR w="9525" cap="flat" cmpd="sng" algn="ctr">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Clr>
                          <a:schemeClr val="dk1"/>
                        </a:buClr>
                        <a:buSzPts val="1100"/>
                        <a:buFont typeface="Arial"/>
                        <a:buNone/>
                      </a:pPr>
                      <a:r>
                        <a:rPr lang="en-US" sz="1400" b="1" dirty="0">
                          <a:ln>
                            <a:noFill/>
                          </a:ln>
                          <a:solidFill>
                            <a:srgbClr val="434343"/>
                          </a:solidFill>
                          <a:latin typeface="Ubuntu"/>
                          <a:ea typeface="Ubuntu"/>
                          <a:cs typeface="Ubuntu"/>
                          <a:sym typeface="Ubuntu"/>
                        </a:rPr>
                        <a:t>Test</a:t>
                      </a:r>
                      <a:endParaRPr sz="1400" b="1" dirty="0">
                        <a:ln>
                          <a:noFill/>
                        </a:ln>
                        <a:solidFill>
                          <a:srgbClr val="434343"/>
                        </a:solidFill>
                        <a:latin typeface="Ubuntu"/>
                        <a:ea typeface="Ubuntu"/>
                        <a:cs typeface="Ubuntu"/>
                        <a:sym typeface="Ubuntu"/>
                      </a:endParaRPr>
                    </a:p>
                  </a:txBody>
                  <a:tcPr marL="91425" marR="91425" marT="68575" marB="68575" anchor="ctr">
                    <a:lnL w="9525" cap="flat" cmpd="sng" algn="ctr">
                      <a:solidFill>
                        <a:srgbClr val="EFD67E">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extLst>
                  <a:ext uri="{0D108BD9-81ED-4DB2-BD59-A6C34878D82A}">
                    <a16:rowId xmlns:a16="http://schemas.microsoft.com/office/drawing/2014/main" val="10000"/>
                  </a:ext>
                </a:extLst>
              </a:tr>
              <a:tr h="599187">
                <a:tc>
                  <a:txBody>
                    <a:bodyPr/>
                    <a:lstStyle/>
                    <a:p>
                      <a:pPr marL="0" lvl="0" indent="0" algn="ctr" rtl="0">
                        <a:spcBef>
                          <a:spcPts val="0"/>
                        </a:spcBef>
                        <a:spcAft>
                          <a:spcPts val="0"/>
                        </a:spcAft>
                        <a:buNone/>
                      </a:pPr>
                      <a:r>
                        <a:rPr lang="es" sz="1400" b="1" dirty="0">
                          <a:ln>
                            <a:noFill/>
                          </a:ln>
                          <a:solidFill>
                            <a:srgbClr val="434343"/>
                          </a:solidFill>
                          <a:latin typeface="Ubuntu"/>
                          <a:ea typeface="Ubuntu"/>
                          <a:cs typeface="Ubuntu"/>
                          <a:sym typeface="Ubuntu"/>
                        </a:rPr>
                        <a:t>AUC</a:t>
                      </a:r>
                      <a:endParaRPr sz="1400" b="1" dirty="0">
                        <a:ln>
                          <a:noFill/>
                        </a:ln>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s" sz="1400" dirty="0">
                          <a:ln>
                            <a:noFill/>
                          </a:ln>
                          <a:solidFill>
                            <a:srgbClr val="666666"/>
                          </a:solidFill>
                          <a:latin typeface="Ubuntu Light"/>
                          <a:ea typeface="Ubuntu Light"/>
                          <a:cs typeface="Ubuntu Light"/>
                          <a:sym typeface="Ubuntu Light"/>
                        </a:rPr>
                        <a:t>.79</a:t>
                      </a:r>
                      <a:endParaRPr sz="1400" dirty="0">
                        <a:ln>
                          <a:noFill/>
                        </a:ln>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lgn="ctr">
                      <a:solidFill>
                        <a:srgbClr val="312E2F">
                          <a:alpha val="0"/>
                        </a:srgbClr>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000"/>
                      </a:srgbClr>
                    </a:solidFill>
                  </a:tcPr>
                </a:tc>
                <a:tc>
                  <a:txBody>
                    <a:bodyPr/>
                    <a:lstStyle/>
                    <a:p>
                      <a:pPr marL="0" lvl="0" indent="0" algn="ctr" rtl="0">
                        <a:spcBef>
                          <a:spcPts val="0"/>
                        </a:spcBef>
                        <a:spcAft>
                          <a:spcPts val="0"/>
                        </a:spcAft>
                        <a:buNone/>
                      </a:pPr>
                      <a:r>
                        <a:rPr lang="en-US" sz="1400" dirty="0">
                          <a:ln>
                            <a:noFill/>
                          </a:ln>
                          <a:solidFill>
                            <a:srgbClr val="666666"/>
                          </a:solidFill>
                          <a:latin typeface="Ubuntu Light"/>
                          <a:ea typeface="Ubuntu Light"/>
                          <a:cs typeface="Ubuntu Light"/>
                          <a:sym typeface="Ubuntu Light"/>
                        </a:rPr>
                        <a:t>.79</a:t>
                      </a:r>
                      <a:endParaRPr sz="1400" dirty="0">
                        <a:ln>
                          <a:noFill/>
                        </a:ln>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lgn="ctr">
                      <a:solidFill>
                        <a:srgbClr val="312E2F">
                          <a:alpha val="0"/>
                        </a:srgbClr>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000"/>
                      </a:srgbClr>
                    </a:solidFill>
                  </a:tcPr>
                </a:tc>
                <a:extLst>
                  <a:ext uri="{0D108BD9-81ED-4DB2-BD59-A6C34878D82A}">
                    <a16:rowId xmlns:a16="http://schemas.microsoft.com/office/drawing/2014/main" val="10001"/>
                  </a:ext>
                </a:extLst>
              </a:tr>
              <a:tr h="690242">
                <a:tc>
                  <a:txBody>
                    <a:bodyPr/>
                    <a:lstStyle/>
                    <a:p>
                      <a:pPr marL="0" lvl="0" indent="0" algn="ctr" rtl="0">
                        <a:spcBef>
                          <a:spcPts val="0"/>
                        </a:spcBef>
                        <a:spcAft>
                          <a:spcPts val="0"/>
                        </a:spcAft>
                        <a:buNone/>
                      </a:pPr>
                      <a:r>
                        <a:rPr lang="en-US" sz="1400" b="1" dirty="0">
                          <a:ln>
                            <a:noFill/>
                          </a:ln>
                          <a:solidFill>
                            <a:srgbClr val="434343"/>
                          </a:solidFill>
                          <a:latin typeface="Ubuntu"/>
                          <a:ea typeface="Ubuntu"/>
                          <a:cs typeface="Ubuntu"/>
                          <a:sym typeface="Ubuntu"/>
                        </a:rPr>
                        <a:t>Precision</a:t>
                      </a:r>
                    </a:p>
                    <a:p>
                      <a:pPr marL="0" lvl="0" indent="0" algn="ctr" rtl="0">
                        <a:spcBef>
                          <a:spcPts val="0"/>
                        </a:spcBef>
                        <a:spcAft>
                          <a:spcPts val="0"/>
                        </a:spcAft>
                        <a:buNone/>
                      </a:pPr>
                      <a:r>
                        <a:rPr lang="en-US" sz="1400" b="1" dirty="0">
                          <a:ln>
                            <a:noFill/>
                          </a:ln>
                          <a:solidFill>
                            <a:srgbClr val="434343"/>
                          </a:solidFill>
                          <a:latin typeface="Ubuntu"/>
                          <a:ea typeface="Ubuntu"/>
                          <a:cs typeface="Ubuntu"/>
                          <a:sym typeface="Ubuntu"/>
                        </a:rPr>
                        <a:t>‘Success’ Class</a:t>
                      </a:r>
                      <a:endParaRPr sz="1400" b="1" dirty="0">
                        <a:ln>
                          <a:noFill/>
                        </a:ln>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s" sz="1400" dirty="0">
                          <a:ln>
                            <a:noFill/>
                          </a:ln>
                          <a:solidFill>
                            <a:srgbClr val="666666"/>
                          </a:solidFill>
                          <a:latin typeface="Ubuntu Light"/>
                          <a:ea typeface="Ubuntu Light"/>
                          <a:cs typeface="Ubuntu Light"/>
                          <a:sym typeface="Ubuntu Light"/>
                        </a:rPr>
                        <a:t>.71</a:t>
                      </a:r>
                      <a:endParaRPr sz="1400" dirty="0">
                        <a:ln>
                          <a:noFill/>
                        </a:ln>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000"/>
                      </a:srgbClr>
                    </a:solidFill>
                  </a:tcPr>
                </a:tc>
                <a:tc>
                  <a:txBody>
                    <a:bodyPr/>
                    <a:lstStyle/>
                    <a:p>
                      <a:pPr marL="0" lvl="0" indent="0" algn="ctr" rtl="0">
                        <a:spcBef>
                          <a:spcPts val="0"/>
                        </a:spcBef>
                        <a:spcAft>
                          <a:spcPts val="0"/>
                        </a:spcAft>
                        <a:buNone/>
                      </a:pPr>
                      <a:r>
                        <a:rPr lang="en-US" sz="1400" dirty="0">
                          <a:ln>
                            <a:noFill/>
                          </a:ln>
                          <a:solidFill>
                            <a:srgbClr val="666666"/>
                          </a:solidFill>
                          <a:latin typeface="Ubuntu Light"/>
                          <a:ea typeface="Ubuntu Light"/>
                          <a:cs typeface="Ubuntu Light"/>
                          <a:sym typeface="Ubuntu Light"/>
                        </a:rPr>
                        <a:t>.72</a:t>
                      </a:r>
                      <a:endParaRPr sz="1400" dirty="0">
                        <a:ln>
                          <a:noFill/>
                        </a:ln>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000"/>
                      </a:srgbClr>
                    </a:solidFill>
                  </a:tcPr>
                </a:tc>
                <a:extLst>
                  <a:ext uri="{0D108BD9-81ED-4DB2-BD59-A6C34878D82A}">
                    <a16:rowId xmlns:a16="http://schemas.microsoft.com/office/drawing/2014/main" val="10002"/>
                  </a:ext>
                </a:extLst>
              </a:tr>
            </a:tbl>
          </a:graphicData>
        </a:graphic>
      </p:graphicFrame>
      <p:pic>
        <p:nvPicPr>
          <p:cNvPr id="3" name="Graphic 2">
            <a:extLst>
              <a:ext uri="{FF2B5EF4-FFF2-40B4-BE49-F238E27FC236}">
                <a16:creationId xmlns:a16="http://schemas.microsoft.com/office/drawing/2014/main" id="{EED37850-6348-DD4C-A474-FF8497C5049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63513"/>
          <a:stretch/>
        </p:blipFill>
        <p:spPr>
          <a:xfrm>
            <a:off x="4023360" y="874872"/>
            <a:ext cx="5017350" cy="385027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0"/>
          <p:cNvSpPr txBox="1">
            <a:spLocks noGrp="1"/>
          </p:cNvSpPr>
          <p:nvPr>
            <p:ph type="title"/>
          </p:nvPr>
        </p:nvSpPr>
        <p:spPr>
          <a:xfrm>
            <a:off x="88771" y="42864"/>
            <a:ext cx="3920055" cy="102420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dirty="0"/>
              <a:t>Feature Importance </a:t>
            </a:r>
            <a:br>
              <a:rPr lang="es" dirty="0"/>
            </a:br>
            <a:r>
              <a:rPr lang="es" dirty="0"/>
              <a:t>with XGBoost</a:t>
            </a:r>
            <a:endParaRPr dirty="0">
              <a:solidFill>
                <a:srgbClr val="434343"/>
              </a:solidFill>
            </a:endParaRPr>
          </a:p>
        </p:txBody>
      </p:sp>
      <p:sp>
        <p:nvSpPr>
          <p:cNvPr id="281" name="Google Shape;281;p40"/>
          <p:cNvSpPr txBox="1">
            <a:spLocks noGrp="1"/>
          </p:cNvSpPr>
          <p:nvPr>
            <p:ph type="subTitle" idx="1"/>
          </p:nvPr>
        </p:nvSpPr>
        <p:spPr>
          <a:xfrm>
            <a:off x="299180" y="1645047"/>
            <a:ext cx="3709646" cy="2698349"/>
          </a:xfrm>
          <a:prstGeom prst="rect">
            <a:avLst/>
          </a:prstGeom>
        </p:spPr>
        <p:txBody>
          <a:bodyPr spcFirstLastPara="1" wrap="square" lIns="91425" tIns="91425" rIns="91425" bIns="91425" anchor="t" anchorCtr="0">
            <a:noAutofit/>
          </a:bodyPr>
          <a:lstStyle/>
          <a:p>
            <a:pPr marL="285750" indent="-285750" algn="l">
              <a:lnSpc>
                <a:spcPct val="150000"/>
              </a:lnSpc>
              <a:buFont typeface="Courier New" panose="02070309020205020404" pitchFamily="49" charset="0"/>
              <a:buChar char="o"/>
            </a:pPr>
            <a:r>
              <a:rPr lang="en-US" sz="1600" dirty="0">
                <a:solidFill>
                  <a:schemeClr val="accent2"/>
                </a:solidFill>
              </a:rPr>
              <a:t>Setting a low goal benefits the campaign</a:t>
            </a:r>
          </a:p>
          <a:p>
            <a:pPr marL="285750" indent="-285750" algn="l">
              <a:lnSpc>
                <a:spcPct val="150000"/>
              </a:lnSpc>
              <a:buFont typeface="Courier New" panose="02070309020205020404" pitchFamily="49" charset="0"/>
              <a:buChar char="o"/>
            </a:pPr>
            <a:r>
              <a:rPr lang="en-US" sz="1600" dirty="0">
                <a:solidFill>
                  <a:schemeClr val="accent2"/>
                </a:solidFill>
              </a:rPr>
              <a:t>Shorter campaigns do better</a:t>
            </a:r>
          </a:p>
          <a:p>
            <a:pPr marL="285750" indent="-285750" algn="l">
              <a:lnSpc>
                <a:spcPct val="150000"/>
              </a:lnSpc>
              <a:buFont typeface="Courier New" panose="02070309020205020404" pitchFamily="49" charset="0"/>
              <a:buChar char="o"/>
            </a:pPr>
            <a:r>
              <a:rPr lang="en-US" sz="1600" dirty="0">
                <a:solidFill>
                  <a:schemeClr val="accent2"/>
                </a:solidFill>
              </a:rPr>
              <a:t>Kickstarter endorsement improves chance of success</a:t>
            </a:r>
          </a:p>
          <a:p>
            <a:pPr marL="285750" indent="-285750" algn="l">
              <a:lnSpc>
                <a:spcPct val="150000"/>
              </a:lnSpc>
              <a:buFont typeface="Courier New" panose="02070309020205020404" pitchFamily="49" charset="0"/>
              <a:buChar char="o"/>
            </a:pPr>
            <a:r>
              <a:rPr lang="en-US" sz="1600" dirty="0">
                <a:solidFill>
                  <a:schemeClr val="accent2"/>
                </a:solidFill>
              </a:rPr>
              <a:t>Choice of category matters</a:t>
            </a:r>
          </a:p>
        </p:txBody>
      </p:sp>
      <p:cxnSp>
        <p:nvCxnSpPr>
          <p:cNvPr id="282" name="Google Shape;282;p40"/>
          <p:cNvCxnSpPr/>
          <p:nvPr/>
        </p:nvCxnSpPr>
        <p:spPr>
          <a:xfrm>
            <a:off x="1710698" y="1513298"/>
            <a:ext cx="676200" cy="0"/>
          </a:xfrm>
          <a:prstGeom prst="straightConnector1">
            <a:avLst/>
          </a:prstGeom>
          <a:noFill/>
          <a:ln w="76200" cap="flat" cmpd="sng">
            <a:solidFill>
              <a:srgbClr val="1AC865"/>
            </a:solidFill>
            <a:prstDash val="solid"/>
            <a:round/>
            <a:headEnd type="none" w="med" len="med"/>
            <a:tailEnd type="none" w="med" len="med"/>
          </a:ln>
        </p:spPr>
      </p:cxnSp>
      <p:pic>
        <p:nvPicPr>
          <p:cNvPr id="12" name="Picture 11">
            <a:extLst>
              <a:ext uri="{FF2B5EF4-FFF2-40B4-BE49-F238E27FC236}">
                <a16:creationId xmlns:a16="http://schemas.microsoft.com/office/drawing/2014/main" id="{9037BB5E-E811-E24E-83E5-AFCE2D83A81F}"/>
              </a:ext>
            </a:extLst>
          </p:cNvPr>
          <p:cNvPicPr>
            <a:picLocks noChangeAspect="1"/>
          </p:cNvPicPr>
          <p:nvPr/>
        </p:nvPicPr>
        <p:blipFill rotWithShape="1">
          <a:blip r:embed="rId3"/>
          <a:srcRect l="2664"/>
          <a:stretch/>
        </p:blipFill>
        <p:spPr>
          <a:xfrm>
            <a:off x="4137057" y="317817"/>
            <a:ext cx="4823778" cy="4538556"/>
          </a:xfrm>
          <a:prstGeom prst="rect">
            <a:avLst/>
          </a:prstGeom>
          <a:ln>
            <a:noFill/>
          </a:ln>
        </p:spPr>
      </p:pic>
      <p:sp>
        <p:nvSpPr>
          <p:cNvPr id="13" name="Rectangle 12">
            <a:extLst>
              <a:ext uri="{FF2B5EF4-FFF2-40B4-BE49-F238E27FC236}">
                <a16:creationId xmlns:a16="http://schemas.microsoft.com/office/drawing/2014/main" id="{C0B8F93E-C6FD-5D4E-A250-D481B38A8315}"/>
              </a:ext>
            </a:extLst>
          </p:cNvPr>
          <p:cNvSpPr/>
          <p:nvPr/>
        </p:nvSpPr>
        <p:spPr>
          <a:xfrm>
            <a:off x="804707" y="4579374"/>
            <a:ext cx="2488182" cy="276999"/>
          </a:xfrm>
          <a:prstGeom prst="rect">
            <a:avLst/>
          </a:prstGeom>
        </p:spPr>
        <p:txBody>
          <a:bodyPr wrap="none">
            <a:spAutoFit/>
          </a:bodyPr>
          <a:lstStyle/>
          <a:p>
            <a:r>
              <a:rPr lang="en-US" sz="1200" dirty="0">
                <a:solidFill>
                  <a:schemeClr val="bg2"/>
                </a:solidFill>
                <a:hlinkClick r:id="rId4">
                  <a:extLst>
                    <a:ext uri="{A12FA001-AC4F-418D-AE19-62706E023703}">
                      <ahyp:hlinkClr xmlns:ahyp="http://schemas.microsoft.com/office/drawing/2018/hyperlinkcolor" val="tx"/>
                    </a:ext>
                  </a:extLst>
                </a:hlinkClick>
              </a:rPr>
              <a:t>https://github.com/slundberg/shap</a:t>
            </a:r>
            <a:endParaRPr lang="en-US" sz="1200" dirty="0">
              <a:solidFill>
                <a:schemeClr val="bg2"/>
              </a:solidFill>
            </a:endParaRPr>
          </a:p>
        </p:txBody>
      </p:sp>
    </p:spTree>
    <p:extLst>
      <p:ext uri="{BB962C8B-B14F-4D97-AF65-F5344CB8AC3E}">
        <p14:creationId xmlns:p14="http://schemas.microsoft.com/office/powerpoint/2010/main" val="428073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719BDC6-9C75-4F47-AE19-32AFA8FDAC03}"/>
              </a:ext>
            </a:extLst>
          </p:cNvPr>
          <p:cNvPicPr>
            <a:picLocks noChangeAspect="1"/>
          </p:cNvPicPr>
          <p:nvPr/>
        </p:nvPicPr>
        <p:blipFill>
          <a:blip r:embed="rId3"/>
          <a:stretch>
            <a:fillRect/>
          </a:stretch>
        </p:blipFill>
        <p:spPr>
          <a:xfrm>
            <a:off x="522136" y="734245"/>
            <a:ext cx="7794622" cy="3675009"/>
          </a:xfrm>
          <a:prstGeom prst="rect">
            <a:avLst/>
          </a:prstGeom>
        </p:spPr>
      </p:pic>
    </p:spTree>
    <p:extLst>
      <p:ext uri="{BB962C8B-B14F-4D97-AF65-F5344CB8AC3E}">
        <p14:creationId xmlns:p14="http://schemas.microsoft.com/office/powerpoint/2010/main" val="2486796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 name="kickstarter_demo.mov">
            <a:hlinkClick r:id="" action="ppaction://media"/>
            <a:extLst>
              <a:ext uri="{FF2B5EF4-FFF2-40B4-BE49-F238E27FC236}">
                <a16:creationId xmlns:a16="http://schemas.microsoft.com/office/drawing/2014/main" id="{FFABC4F0-E5DF-F743-9F48-32DC6EEA73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7166" y="344390"/>
            <a:ext cx="7449667" cy="4190439"/>
          </a:xfrm>
          <a:prstGeom prst="rect">
            <a:avLst/>
          </a:prstGeom>
        </p:spPr>
      </p:pic>
      <p:pic>
        <p:nvPicPr>
          <p:cNvPr id="4" name="Picture 3">
            <a:extLst>
              <a:ext uri="{FF2B5EF4-FFF2-40B4-BE49-F238E27FC236}">
                <a16:creationId xmlns:a16="http://schemas.microsoft.com/office/drawing/2014/main" id="{C81DEB88-6390-3B45-87AB-305D58141549}"/>
              </a:ext>
            </a:extLst>
          </p:cNvPr>
          <p:cNvPicPr>
            <a:picLocks noChangeAspect="1"/>
          </p:cNvPicPr>
          <p:nvPr/>
        </p:nvPicPr>
        <p:blipFill>
          <a:blip r:embed="rId6"/>
          <a:stretch>
            <a:fillRect/>
          </a:stretch>
        </p:blipFill>
        <p:spPr>
          <a:xfrm>
            <a:off x="1669526" y="476530"/>
            <a:ext cx="5529263" cy="4190440"/>
          </a:xfrm>
          <a:prstGeom prst="rect">
            <a:avLst/>
          </a:prstGeom>
          <a:ln w="12700">
            <a:solidFill>
              <a:srgbClr val="1AC865"/>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4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childTnLst>
        </p:cTn>
      </p:par>
    </p:tnLst>
  </p:timing>
</p:sld>
</file>

<file path=ppt/theme/theme1.xml><?xml version="1.0" encoding="utf-8"?>
<a:theme xmlns:a="http://schemas.openxmlformats.org/drawingml/2006/main" name="Minimal Charm">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3594</TotalTime>
  <Words>1241</Words>
  <Application>Microsoft Macintosh PowerPoint</Application>
  <PresentationFormat>On-screen Show (16:9)</PresentationFormat>
  <Paragraphs>153</Paragraphs>
  <Slides>15</Slides>
  <Notes>13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Ubuntu Light</vt:lpstr>
      <vt:lpstr>Courier New</vt:lpstr>
      <vt:lpstr>Baruta Black</vt:lpstr>
      <vt:lpstr>Arvo</vt:lpstr>
      <vt:lpstr>Bodoni</vt:lpstr>
      <vt:lpstr>Ubuntu</vt:lpstr>
      <vt:lpstr>Arial</vt:lpstr>
      <vt:lpstr>Minimal Charm</vt:lpstr>
      <vt:lpstr>Kickstarter</vt:lpstr>
      <vt:lpstr>   How does Kickstarter work?</vt:lpstr>
      <vt:lpstr>Campaign Data</vt:lpstr>
      <vt:lpstr>Kickstarter Campaigns </vt:lpstr>
      <vt:lpstr>Model Evaluation</vt:lpstr>
      <vt:lpstr>XGBoost Performance on Test Data</vt:lpstr>
      <vt:lpstr>Feature Importance  with XGBoost</vt:lpstr>
      <vt:lpstr>PowerPoint Presentation</vt:lpstr>
      <vt:lpstr>PowerPoint Presentation</vt:lpstr>
      <vt:lpstr>Creator Recommendations</vt:lpstr>
      <vt:lpstr>Next Steps</vt:lpstr>
      <vt:lpstr>Thank you!</vt:lpstr>
      <vt:lpstr>Analysis Pipeline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Kickstarter</dc:title>
  <cp:lastModifiedBy>Natasha Borders</cp:lastModifiedBy>
  <cp:revision>90</cp:revision>
  <cp:lastPrinted>2019-05-09T20:16:14Z</cp:lastPrinted>
  <dcterms:modified xsi:type="dcterms:W3CDTF">2019-05-09T20:57:00Z</dcterms:modified>
</cp:coreProperties>
</file>